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custom-properties" Target="docProps/custom.xml" Id="rId5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8" r:id="rId2"/>
    <p:sldId id="291" r:id="rId3"/>
    <p:sldId id="312" r:id="rId4"/>
    <p:sldId id="500" r:id="rId5"/>
    <p:sldId id="363" r:id="rId6"/>
    <p:sldId id="501" r:id="rId7"/>
    <p:sldId id="365" r:id="rId8"/>
    <p:sldId id="502" r:id="rId9"/>
    <p:sldId id="503" r:id="rId10"/>
    <p:sldId id="504" r:id="rId11"/>
    <p:sldId id="364" r:id="rId12"/>
    <p:sldId id="505" r:id="rId13"/>
    <p:sldId id="507" r:id="rId14"/>
    <p:sldId id="508" r:id="rId15"/>
    <p:sldId id="509" r:id="rId16"/>
    <p:sldId id="510" r:id="rId17"/>
    <p:sldId id="366" r:id="rId18"/>
    <p:sldId id="512" r:id="rId19"/>
    <p:sldId id="513" r:id="rId20"/>
    <p:sldId id="514" r:id="rId21"/>
    <p:sldId id="516" r:id="rId22"/>
    <p:sldId id="528" r:id="rId23"/>
    <p:sldId id="517" r:id="rId24"/>
    <p:sldId id="518" r:id="rId25"/>
    <p:sldId id="529" r:id="rId26"/>
    <p:sldId id="520" r:id="rId27"/>
    <p:sldId id="522" r:id="rId28"/>
    <p:sldId id="523" r:id="rId29"/>
    <p:sldId id="525" r:id="rId30"/>
    <p:sldId id="527" r:id="rId31"/>
    <p:sldId id="306" r:id="rId3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orient="horz" pos="548">
          <p15:clr>
            <a:srgbClr val="A4A3A4"/>
          </p15:clr>
        </p15:guide>
        <p15:guide id="3" orient="horz" pos="3425">
          <p15:clr>
            <a:srgbClr val="A4A3A4"/>
          </p15:clr>
        </p15:guide>
        <p15:guide id="4" orient="horz" pos="3933">
          <p15:clr>
            <a:srgbClr val="A4A3A4"/>
          </p15:clr>
        </p15:guide>
        <p15:guide id="5" orient="horz" pos="474">
          <p15:clr>
            <a:srgbClr val="A4A3A4"/>
          </p15:clr>
        </p15:guide>
        <p15:guide id="6" orient="horz" pos="3992">
          <p15:clr>
            <a:srgbClr val="A4A3A4"/>
          </p15:clr>
        </p15:guide>
        <p15:guide id="7" orient="horz" pos="1146">
          <p15:clr>
            <a:srgbClr val="A4A3A4"/>
          </p15:clr>
        </p15:guide>
        <p15:guide id="8" orient="horz" pos="2228">
          <p15:clr>
            <a:srgbClr val="A4A3A4"/>
          </p15:clr>
        </p15:guide>
        <p15:guide id="9" orient="horz" pos="1667">
          <p15:clr>
            <a:srgbClr val="A4A3A4"/>
          </p15:clr>
        </p15:guide>
        <p15:guide id="10" orient="horz" pos="977">
          <p15:clr>
            <a:srgbClr val="A4A3A4"/>
          </p15:clr>
        </p15:guide>
        <p15:guide id="11" orient="horz" pos="1851">
          <p15:clr>
            <a:srgbClr val="A4A3A4"/>
          </p15:clr>
        </p15:guide>
        <p15:guide id="12" pos="5661">
          <p15:clr>
            <a:srgbClr val="A4A3A4"/>
          </p15:clr>
        </p15:guide>
        <p15:guide id="13" pos="146">
          <p15:clr>
            <a:srgbClr val="A4A3A4"/>
          </p15:clr>
        </p15:guide>
        <p15:guide id="14" pos="3771">
          <p15:clr>
            <a:srgbClr val="A4A3A4"/>
          </p15:clr>
        </p15:guide>
        <p15:guide id="15" pos="2916">
          <p15:clr>
            <a:srgbClr val="A4A3A4"/>
          </p15:clr>
        </p15:guide>
        <p15:guide id="16" pos="4701">
          <p15:clr>
            <a:srgbClr val="A4A3A4"/>
          </p15:clr>
        </p15:guide>
        <p15:guide id="17" pos="315">
          <p15:clr>
            <a:srgbClr val="A4A3A4"/>
          </p15:clr>
        </p15:guide>
        <p15:guide id="18" pos="776">
          <p15:clr>
            <a:srgbClr val="A4A3A4"/>
          </p15:clr>
        </p15:guide>
        <p15:guide id="19" pos="1133">
          <p15:clr>
            <a:srgbClr val="A4A3A4"/>
          </p15:clr>
        </p15:guide>
        <p15:guide id="20" pos="1984">
          <p15:clr>
            <a:srgbClr val="A4A3A4"/>
          </p15:clr>
        </p15:guide>
        <p15:guide id="21" pos="2026">
          <p15:clr>
            <a:srgbClr val="A4A3A4"/>
          </p15:clr>
        </p15:guide>
        <p15:guide id="22" pos="2876">
          <p15:clr>
            <a:srgbClr val="A4A3A4"/>
          </p15:clr>
        </p15:guide>
        <p15:guide id="23" pos="3930">
          <p15:clr>
            <a:srgbClr val="A4A3A4"/>
          </p15:clr>
        </p15:guide>
        <p15:guide id="24" pos="4658">
          <p15:clr>
            <a:srgbClr val="A4A3A4"/>
          </p15:clr>
        </p15:guide>
        <p15:guide id="25" pos="54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AC3"/>
    <a:srgbClr val="CFD8C2"/>
    <a:srgbClr val="C9C8C5"/>
    <a:srgbClr val="C5C4C1"/>
    <a:srgbClr val="D3DBC7"/>
    <a:srgbClr val="D7DEC4"/>
    <a:srgbClr val="C5C4C5"/>
    <a:srgbClr val="DDE3CD"/>
    <a:srgbClr val="C4C3C7"/>
    <a:srgbClr val="DCD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0" autoAdjust="0"/>
    <p:restoredTop sz="98935" autoAdjust="0"/>
  </p:normalViewPr>
  <p:slideViewPr>
    <p:cSldViewPr snapToGrid="0" showGuides="1">
      <p:cViewPr varScale="1">
        <p:scale>
          <a:sx n="111" d="100"/>
          <a:sy n="111" d="100"/>
        </p:scale>
        <p:origin x="1470" y="102"/>
      </p:cViewPr>
      <p:guideLst>
        <p:guide orient="horz" pos="777"/>
        <p:guide orient="horz" pos="548"/>
        <p:guide orient="horz" pos="3425"/>
        <p:guide orient="horz" pos="3933"/>
        <p:guide orient="horz" pos="474"/>
        <p:guide orient="horz" pos="3992"/>
        <p:guide orient="horz" pos="1146"/>
        <p:guide orient="horz" pos="2228"/>
        <p:guide orient="horz" pos="1667"/>
        <p:guide orient="horz" pos="977"/>
        <p:guide orient="horz" pos="1851"/>
        <p:guide pos="5661"/>
        <p:guide pos="146"/>
        <p:guide pos="3771"/>
        <p:guide pos="2916"/>
        <p:guide pos="4701"/>
        <p:guide pos="315"/>
        <p:guide pos="776"/>
        <p:guide pos="1133"/>
        <p:guide pos="1984"/>
        <p:guide pos="2026"/>
        <p:guide pos="2876"/>
        <p:guide pos="3930"/>
        <p:guide pos="4658"/>
        <p:guide pos="5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8"/>
    </p:cViewPr>
  </p:sorterViewPr>
  <p:notesViewPr>
    <p:cSldViewPr snapToGrid="0" showGuides="1">
      <p:cViewPr varScale="1">
        <p:scale>
          <a:sx n="85" d="100"/>
          <a:sy n="85" d="100"/>
        </p:scale>
        <p:origin x="-3126" y="-72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E43DE57A-A6EE-40E1-A96E-E4A5D9FA4B6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7D5B375E-A756-4544-8EF9-5A18A7DB8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4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05E83372-AEAD-4E07-A4BC-8F2C9D4F3E0F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0" rIns="92301" bIns="46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B3BECDF3-98A3-4E94-B316-6382BFC47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2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24441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13099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16360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18585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62157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94983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90464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10817"/>
      </p:ext>
    </p:extLst>
  </p:cSld>
  <p:clrMapOvr>
    <a:masterClrMapping/>
  </p:clrMapOvr>
</p:notes>
</file>

<file path=ppt/notesSlides/notesSlide1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21834"/>
      </p:ext>
    </p:extLst>
  </p:cSld>
  <p:clrMapOvr>
    <a:masterClrMapping/>
  </p:clrMapOvr>
</p:notes>
</file>

<file path=ppt/notesSlides/notesSlide1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25450"/>
      </p:ext>
    </p:extLst>
  </p:cSld>
  <p:clrMapOvr>
    <a:masterClrMapping/>
  </p:clrMapOvr>
</p:notes>
</file>

<file path=ppt/notesSlides/notesSlide1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63990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60747"/>
      </p:ext>
    </p:extLst>
  </p:cSld>
  <p:clrMapOvr>
    <a:masterClrMapping/>
  </p:clrMapOvr>
</p:notes>
</file>

<file path=ppt/notesSlides/notesSlide2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42000"/>
      </p:ext>
    </p:extLst>
  </p:cSld>
  <p:clrMapOvr>
    <a:masterClrMapping/>
  </p:clrMapOvr>
</p:notes>
</file>

<file path=ppt/notesSlides/notesSlide2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11438"/>
      </p:ext>
    </p:extLst>
  </p:cSld>
  <p:clrMapOvr>
    <a:masterClrMapping/>
  </p:clrMapOvr>
</p:notes>
</file>

<file path=ppt/notesSlides/notesSlide2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75261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7098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10594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33253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06983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56099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17828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CDF3-98A3-4E94-B316-6382BFC47E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3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3" y="2044284"/>
            <a:ext cx="8238744" cy="43340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451134"/>
            <a:ext cx="9026554" cy="310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558481" y="0"/>
            <a:ext cx="1585519" cy="570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881" y="216203"/>
            <a:ext cx="7371388" cy="609546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ts val="35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26314" y="5936578"/>
            <a:ext cx="5538845" cy="3447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00" dirty="0">
                <a:solidFill>
                  <a:srgbClr val="979798"/>
                </a:solidFill>
                <a:latin typeface="Arial" pitchFamily="34" charset="0"/>
                <a:cs typeface="Arial" pitchFamily="34" charset="0"/>
              </a:rPr>
              <a:t>Beijing / Boston / Brussels / Chicago / Frankfurt / Hong Kong / Houston / London</a:t>
            </a:r>
            <a:br>
              <a:rPr lang="en-US" sz="800" dirty="0">
                <a:solidFill>
                  <a:srgbClr val="979798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dirty="0">
                <a:solidFill>
                  <a:srgbClr val="979798"/>
                </a:solidFill>
                <a:latin typeface="Arial" pitchFamily="34" charset="0"/>
                <a:cs typeface="Arial" pitchFamily="34" charset="0"/>
              </a:rPr>
              <a:t>Los Angeles / Moscow / Munich / New York</a:t>
            </a:r>
            <a:r>
              <a:rPr lang="en-US" sz="800" spc="20" baseline="0" dirty="0">
                <a:solidFill>
                  <a:srgbClr val="979798"/>
                </a:solidFill>
                <a:latin typeface="Arial" pitchFamily="34" charset="0"/>
                <a:cs typeface="Arial" pitchFamily="34" charset="0"/>
              </a:rPr>
              <a:t> / Palo Alto / Paris / São Paulo / Seoul</a:t>
            </a:r>
            <a:br>
              <a:rPr lang="en-US" sz="800" spc="20" baseline="0" dirty="0">
                <a:solidFill>
                  <a:srgbClr val="979798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spc="20" baseline="0" dirty="0">
                <a:solidFill>
                  <a:srgbClr val="979798"/>
                </a:solidFill>
                <a:latin typeface="Arial" pitchFamily="34" charset="0"/>
                <a:cs typeface="Arial" pitchFamily="34" charset="0"/>
              </a:rPr>
              <a:t>Shanghai / Singapore / Tokyo / Toronto / Washington, D.C. / Wilmington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4504" y="1447553"/>
            <a:ext cx="802052" cy="2134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600AA2D6-D01A-4015-B571-9D4570FA2CB9}" type="datetime1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9154" y="1674830"/>
            <a:ext cx="8251475" cy="173129"/>
          </a:xfrm>
        </p:spPr>
        <p:txBody>
          <a:bodyPr lIns="0" tIns="0" rIns="0" bIns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3" y="856403"/>
            <a:ext cx="8205788" cy="511001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 b="1"/>
            </a:lvl1pPr>
            <a:lvl2pPr marL="45720" indent="0">
              <a:buFontTx/>
              <a:buNone/>
              <a:defRPr/>
            </a:lvl2pPr>
            <a:lvl3pPr marL="283464" indent="0">
              <a:buFontTx/>
              <a:buNone/>
              <a:defRPr/>
            </a:lvl3pPr>
            <a:lvl4pPr marL="521208" indent="0">
              <a:buFontTx/>
              <a:buNone/>
              <a:defRPr/>
            </a:lvl4pPr>
            <a:lvl5pPr marL="795528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8069" y="1922128"/>
            <a:ext cx="8229600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19" y="391573"/>
            <a:ext cx="825623" cy="283464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448069" y="6480951"/>
            <a:ext cx="8229600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75707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r Slide Color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4788" y="838899"/>
            <a:ext cx="8782049" cy="5394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0294" y="897389"/>
            <a:ext cx="7623058" cy="5245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Clr>
                <a:schemeClr val="accent4"/>
              </a:buClr>
              <a:buFontTx/>
              <a:buNone/>
              <a:defRPr sz="48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30876" y="3178029"/>
            <a:ext cx="710028" cy="697268"/>
          </a:xfrm>
          <a:prstGeom prst="rect">
            <a:avLst/>
          </a:prstGeom>
        </p:spPr>
        <p:txBody>
          <a:bodyPr anchor="ctr" anchorCtr="0"/>
          <a:lstStyle>
            <a:lvl1pPr algn="r">
              <a:buFontTx/>
              <a:buNone/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6416530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r Slide Color 2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4788" y="838899"/>
            <a:ext cx="8782049" cy="53949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0294" y="897389"/>
            <a:ext cx="7623058" cy="5245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Clr>
                <a:schemeClr val="accent4"/>
              </a:buClr>
              <a:buFontTx/>
              <a:buNone/>
              <a:defRPr sz="48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30876" y="3178029"/>
            <a:ext cx="710028" cy="697268"/>
          </a:xfrm>
          <a:prstGeom prst="rect">
            <a:avLst/>
          </a:prstGeom>
        </p:spPr>
        <p:txBody>
          <a:bodyPr anchor="ctr" anchorCtr="0"/>
          <a:lstStyle>
            <a:lvl1pPr algn="r">
              <a:buFontTx/>
              <a:buNone/>
              <a:defRPr sz="48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46357545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r Slide Color 2 - Dark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4788" y="838899"/>
            <a:ext cx="8782049" cy="539498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0294" y="897389"/>
            <a:ext cx="7623058" cy="5245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Clr>
                <a:schemeClr val="accent4"/>
              </a:buClr>
              <a:buFontTx/>
              <a:buNone/>
              <a:defRPr sz="48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30876" y="3178029"/>
            <a:ext cx="710028" cy="697268"/>
          </a:xfrm>
          <a:prstGeom prst="rect">
            <a:avLst/>
          </a:prstGeom>
        </p:spPr>
        <p:txBody>
          <a:bodyPr anchor="ctr" anchorCtr="0"/>
          <a:lstStyle>
            <a:lvl1pPr algn="r">
              <a:buFontTx/>
              <a:buNone/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63799504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4" y="134359"/>
            <a:ext cx="7646655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− 1 Column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4583" y="821379"/>
            <a:ext cx="8410911" cy="543680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484730031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eneral Slide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63671" cy="670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− 1 Column</a:t>
            </a:r>
            <a:br>
              <a:rPr lang="en-US" dirty="0"/>
            </a:br>
            <a:r>
              <a:rPr lang="en-US" dirty="0"/>
              <a:t>(2-line Title)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3433" y="1191237"/>
            <a:ext cx="8496300" cy="5075980"/>
          </a:xfrm>
        </p:spPr>
        <p:txBody>
          <a:bodyPr/>
          <a:lstStyle>
            <a:lvl5pPr>
              <a:defRPr sz="10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102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with Left Column Call-Ou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06375" y="762997"/>
            <a:ext cx="2721383" cy="5545523"/>
          </a:xfrm>
          <a:prstGeom prst="rect">
            <a:avLst/>
          </a:prstGeom>
          <a:solidFill>
            <a:srgbClr val="B6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</a:t>
            </a:r>
            <a:r>
              <a:rPr lang="en-US" dirty="0">
                <a:solidFill>
                  <a:schemeClr val="tx1"/>
                </a:solidFill>
              </a:rPr>
              <a:t>Slide </a:t>
            </a:r>
            <a:r>
              <a:rPr lang="en-US" dirty="0">
                <a:solidFill>
                  <a:schemeClr val="tx1"/>
                </a:solidFill>
                <a:cs typeface="Arial"/>
              </a:rPr>
              <a:t>− 1 Column With Call-Out (Gray)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02004" y="847797"/>
            <a:ext cx="2541863" cy="533488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call-out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03330" y="838419"/>
            <a:ext cx="5856112" cy="5402990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4410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with Left Column Call-Out (2-Line Title)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55044" cy="6850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</a:t>
            </a:r>
            <a:r>
              <a:rPr lang="en-US" dirty="0">
                <a:solidFill>
                  <a:schemeClr val="tx1"/>
                </a:solidFill>
              </a:rPr>
              <a:t>Slide </a:t>
            </a:r>
            <a:r>
              <a:rPr lang="en-US" dirty="0">
                <a:solidFill>
                  <a:schemeClr val="tx1"/>
                </a:solidFill>
                <a:cs typeface="Arial"/>
              </a:rPr>
              <a:t>− 1 Column With Call-Out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2-</a:t>
            </a:r>
            <a:r>
              <a:rPr lang="en-US" dirty="0">
                <a:solidFill>
                  <a:schemeClr val="tx1"/>
                </a:solidFill>
                <a:cs typeface="Arial"/>
              </a:rPr>
              <a:t>line Title) (Gray)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03928" y="1182688"/>
            <a:ext cx="5882910" cy="5084762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06375" y="1106045"/>
            <a:ext cx="2721383" cy="5213794"/>
          </a:xfrm>
          <a:prstGeom prst="rect">
            <a:avLst/>
          </a:prstGeom>
          <a:solidFill>
            <a:srgbClr val="B6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02004" y="1190845"/>
            <a:ext cx="2541863" cy="50757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call-out</a:t>
            </a:r>
          </a:p>
        </p:txBody>
      </p:sp>
    </p:spTree>
    <p:extLst>
      <p:ext uri="{BB962C8B-B14F-4D97-AF65-F5344CB8AC3E}">
        <p14:creationId xmlns:p14="http://schemas.microsoft.com/office/powerpoint/2010/main" val="3267200462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with Left Column Call-Ou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06375" y="762997"/>
            <a:ext cx="2721383" cy="5545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</a:t>
            </a:r>
            <a:r>
              <a:rPr lang="en-US" dirty="0">
                <a:solidFill>
                  <a:schemeClr val="tx1"/>
                </a:solidFill>
              </a:rPr>
              <a:t>Slide </a:t>
            </a:r>
            <a:r>
              <a:rPr lang="en-US" dirty="0">
                <a:solidFill>
                  <a:schemeClr val="tx1"/>
                </a:solidFill>
                <a:cs typeface="Arial"/>
              </a:rPr>
              <a:t>− 1 Column With Call-Out (Blue)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02004" y="847797"/>
            <a:ext cx="2541863" cy="533488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call-out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03330" y="838419"/>
            <a:ext cx="5856112" cy="5402990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22749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with Left Column Call-Out (2-Line Title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55044" cy="6850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</a:t>
            </a:r>
            <a:r>
              <a:rPr lang="en-US" dirty="0">
                <a:solidFill>
                  <a:schemeClr val="tx1"/>
                </a:solidFill>
              </a:rPr>
              <a:t>Slide </a:t>
            </a:r>
            <a:r>
              <a:rPr lang="en-US" dirty="0">
                <a:solidFill>
                  <a:schemeClr val="tx1"/>
                </a:solidFill>
                <a:cs typeface="Arial"/>
              </a:rPr>
              <a:t>− 1 Column With Call-Out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2-</a:t>
            </a:r>
            <a:r>
              <a:rPr lang="en-US" dirty="0">
                <a:solidFill>
                  <a:schemeClr val="tx1"/>
                </a:solidFill>
                <a:cs typeface="Arial"/>
              </a:rPr>
              <a:t>line Title) (Blue)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03928" y="1182688"/>
            <a:ext cx="5882910" cy="5084762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06375" y="1106045"/>
            <a:ext cx="2721383" cy="5213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02004" y="1190845"/>
            <a:ext cx="2541863" cy="50757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call-out</a:t>
            </a:r>
          </a:p>
        </p:txBody>
      </p:sp>
    </p:spTree>
    <p:extLst>
      <p:ext uri="{BB962C8B-B14F-4D97-AF65-F5344CB8AC3E}">
        <p14:creationId xmlns:p14="http://schemas.microsoft.com/office/powerpoint/2010/main" val="95918671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with Left Column Call-Out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06375" y="762997"/>
            <a:ext cx="2721383" cy="5545523"/>
          </a:xfrm>
          <a:prstGeom prst="rect">
            <a:avLst/>
          </a:prstGeom>
          <a:solidFill>
            <a:srgbClr val="82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</a:t>
            </a:r>
            <a:r>
              <a:rPr lang="en-US" dirty="0">
                <a:solidFill>
                  <a:schemeClr val="tx1"/>
                </a:solidFill>
              </a:rPr>
              <a:t>Slide </a:t>
            </a:r>
            <a:r>
              <a:rPr lang="en-US" dirty="0">
                <a:solidFill>
                  <a:schemeClr val="tx1"/>
                </a:solidFill>
                <a:cs typeface="Arial"/>
              </a:rPr>
              <a:t>− 1 Column With Call-Out (Brown)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02004" y="847797"/>
            <a:ext cx="2541863" cy="533488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call-out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03330" y="838419"/>
            <a:ext cx="5856112" cy="5402990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08357"/>
      </p:ext>
    </p:extLst>
  </p:cSld>
  <p:clrMapOvr>
    <a:masterClrMapping/>
  </p:clrMapOvr>
</p:sldLayout>
</file>

<file path=ppt/slideLayouts/slideLayout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ractice/Clie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58481" y="0"/>
            <a:ext cx="1585519" cy="570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4880" y="284560"/>
            <a:ext cx="7304277" cy="541036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ts val="35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44503" y="1447553"/>
            <a:ext cx="1062111" cy="16313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fld id="{600AA2D6-D01A-4015-B571-9D4570FA2CB9}" type="datetime1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9154" y="1677212"/>
            <a:ext cx="8251475" cy="173129"/>
          </a:xfrm>
        </p:spPr>
        <p:txBody>
          <a:bodyPr lIns="0" tIns="0" rIns="0" bIns="0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5613" y="2063750"/>
            <a:ext cx="8218487" cy="352504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8069" y="1922128"/>
            <a:ext cx="8229600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3" y="856403"/>
            <a:ext cx="8205788" cy="511001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accent6"/>
                </a:solidFill>
              </a:defRPr>
            </a:lvl1pPr>
            <a:lvl2pPr marL="45720" indent="0">
              <a:buFontTx/>
              <a:buNone/>
              <a:defRPr/>
            </a:lvl2pPr>
            <a:lvl3pPr marL="283464" indent="0">
              <a:buFontTx/>
              <a:buNone/>
              <a:defRPr/>
            </a:lvl3pPr>
            <a:lvl4pPr marL="521208" indent="0">
              <a:buFontTx/>
              <a:buNone/>
              <a:defRPr/>
            </a:lvl4pPr>
            <a:lvl5pPr marL="795528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55042" y="5587068"/>
            <a:ext cx="8223821" cy="7885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184" y="5715083"/>
            <a:ext cx="7868874" cy="524055"/>
          </a:xfrm>
        </p:spPr>
        <p:txBody>
          <a:bodyPr lIns="0" tIns="0" rIns="0" bIns="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2000" b="0" baseline="0">
                <a:solidFill>
                  <a:schemeClr val="bg2"/>
                </a:solidFill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Practice Area/Client Name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25968"/>
            <a:ext cx="9144000" cy="4320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19" y="391573"/>
            <a:ext cx="825623" cy="283464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448069" y="6480951"/>
            <a:ext cx="8229600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252981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with Left Column Call-Out (2-Line Title)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55044" cy="6850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</a:t>
            </a:r>
            <a:r>
              <a:rPr lang="en-US" dirty="0">
                <a:solidFill>
                  <a:schemeClr val="tx1"/>
                </a:solidFill>
              </a:rPr>
              <a:t>Slide </a:t>
            </a:r>
            <a:r>
              <a:rPr lang="en-US" dirty="0">
                <a:solidFill>
                  <a:schemeClr val="tx1"/>
                </a:solidFill>
                <a:cs typeface="Arial"/>
              </a:rPr>
              <a:t>− 1 Column With Call-Out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2-</a:t>
            </a:r>
            <a:r>
              <a:rPr lang="en-US" dirty="0">
                <a:solidFill>
                  <a:schemeClr val="tx1"/>
                </a:solidFill>
                <a:cs typeface="Arial"/>
              </a:rPr>
              <a:t>line Title) (Brown)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03928" y="1182688"/>
            <a:ext cx="5882910" cy="5084762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06375" y="1106045"/>
            <a:ext cx="2721383" cy="5213794"/>
          </a:xfrm>
          <a:prstGeom prst="rect">
            <a:avLst/>
          </a:prstGeom>
          <a:solidFill>
            <a:srgbClr val="82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02004" y="1190845"/>
            <a:ext cx="2541863" cy="50757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call-out</a:t>
            </a:r>
          </a:p>
        </p:txBody>
      </p:sp>
    </p:spTree>
    <p:extLst>
      <p:ext uri="{BB962C8B-B14F-4D97-AF65-F5344CB8AC3E}">
        <p14:creationId xmlns:p14="http://schemas.microsoft.com/office/powerpoint/2010/main" val="2707180228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63670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612481" y="828675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3432" y="821641"/>
            <a:ext cx="4251325" cy="5462587"/>
          </a:xfrm>
        </p:spPr>
        <p:txBody>
          <a:bodyPr/>
          <a:lstStyle>
            <a:lvl5pPr>
              <a:defRPr sz="10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67044" y="821641"/>
            <a:ext cx="4186238" cy="5462587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66259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9339"/>
            <a:ext cx="7646418" cy="742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</a:t>
            </a:r>
            <a:br>
              <a:rPr lang="en-US" dirty="0"/>
            </a:br>
            <a:r>
              <a:rPr lang="en-US" dirty="0"/>
              <a:t>(2-line Title)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612481" y="1085850"/>
            <a:ext cx="0" cy="5229226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3210" y="1187494"/>
            <a:ext cx="4303290" cy="5079956"/>
          </a:xfrm>
        </p:spPr>
        <p:txBody>
          <a:bodyPr/>
          <a:lstStyle>
            <a:lvl5pPr>
              <a:defRPr sz="10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67044" y="1191776"/>
            <a:ext cx="4219794" cy="5075674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36637"/>
      </p:ext>
    </p:extLst>
  </p:cSld>
  <p:clrMapOvr>
    <a:masterClrMapping/>
  </p:clrMapOvr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with Intro Paragraph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06375" y="645019"/>
            <a:ext cx="8780463" cy="1737454"/>
          </a:xfrm>
          <a:prstGeom prst="rect">
            <a:avLst/>
          </a:prstGeom>
          <a:solidFill>
            <a:srgbClr val="B6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 With Intro Paragraph (Gray)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2575" y="752912"/>
            <a:ext cx="5920445" cy="152050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620870" y="2534786"/>
            <a:ext cx="0" cy="384048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5044" y="2553933"/>
            <a:ext cx="4301455" cy="3805796"/>
          </a:xfrm>
        </p:spPr>
        <p:txBody>
          <a:bodyPr/>
          <a:lstStyle>
            <a:lvl5pPr>
              <a:defRPr sz="10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67044" y="2554287"/>
            <a:ext cx="4219794" cy="3805441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916955"/>
      </p:ext>
    </p:extLst>
  </p:cSld>
  <p:clrMapOvr>
    <a:masterClrMapping/>
  </p:clrMapOvr>
</p:sldLayout>
</file>

<file path=ppt/slideLayouts/slideLayout2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with Intro Paragraph (2-Line Title)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06375" y="997357"/>
            <a:ext cx="8780463" cy="1737454"/>
          </a:xfrm>
          <a:prstGeom prst="rect">
            <a:avLst/>
          </a:prstGeom>
          <a:solidFill>
            <a:srgbClr val="B6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7135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 With Intro</a:t>
            </a:r>
            <a:br>
              <a:rPr lang="en-US" dirty="0"/>
            </a:br>
            <a:r>
              <a:rPr lang="en-US" dirty="0"/>
              <a:t>(2-line Title) (Gray)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5086" y="1089913"/>
            <a:ext cx="5933790" cy="155262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620870" y="2886512"/>
            <a:ext cx="0" cy="347472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3442" y="2938463"/>
            <a:ext cx="4319835" cy="3412876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65443" y="2938463"/>
            <a:ext cx="4221396" cy="3412876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965730"/>
      </p:ext>
    </p:extLst>
  </p:cSld>
  <p:clrMapOvr>
    <a:masterClrMapping/>
  </p:clrMapOvr>
</p:sldLayout>
</file>

<file path=ppt/slideLayouts/slideLayout2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with Intro Paragraph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06375" y="645019"/>
            <a:ext cx="8780463" cy="1737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2399" y="685801"/>
            <a:ext cx="8829675" cy="7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 With Intro Paragraph (Blue)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2576" y="752912"/>
            <a:ext cx="5926300" cy="152050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5044" y="2553942"/>
            <a:ext cx="4310063" cy="3713508"/>
          </a:xfrm>
        </p:spPr>
        <p:txBody>
          <a:bodyPr/>
          <a:lstStyle>
            <a:lvl5pPr>
              <a:defRPr sz="10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67044" y="2554288"/>
            <a:ext cx="4219794" cy="3713162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4620870" y="2534786"/>
            <a:ext cx="0" cy="384048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84285"/>
      </p:ext>
    </p:extLst>
  </p:cSld>
  <p:clrMapOvr>
    <a:masterClrMapping/>
  </p:clrMapOvr>
</p:sldLayout>
</file>

<file path=ppt/slideLayouts/slideLayout2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with Intro Paragraph (2-Line Title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06375" y="997357"/>
            <a:ext cx="8780463" cy="1737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620870" y="2886512"/>
            <a:ext cx="0" cy="347472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7135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 With Intro</a:t>
            </a:r>
            <a:br>
              <a:rPr lang="en-US" dirty="0"/>
            </a:br>
            <a:r>
              <a:rPr lang="en-US" dirty="0"/>
              <a:t>(2-line Title) (Blue)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5086" y="1089912"/>
            <a:ext cx="5933790" cy="155261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3442" y="2938463"/>
            <a:ext cx="4286279" cy="3387709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65443" y="2938463"/>
            <a:ext cx="4221396" cy="3387710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00829"/>
      </p:ext>
    </p:extLst>
  </p:cSld>
  <p:clrMapOvr>
    <a:masterClrMapping/>
  </p:clrMapOvr>
</p:sldLayout>
</file>

<file path=ppt/slideLayouts/slideLayout2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with Intro Paragraph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06375" y="645019"/>
            <a:ext cx="8780463" cy="1737454"/>
          </a:xfrm>
          <a:prstGeom prst="rect">
            <a:avLst/>
          </a:prstGeom>
          <a:solidFill>
            <a:srgbClr val="82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620870" y="2534786"/>
            <a:ext cx="0" cy="384048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52399" y="685801"/>
            <a:ext cx="8829675" cy="7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 With Intro Paragraph</a:t>
            </a:r>
            <a:r>
              <a:rPr lang="en-US" dirty="0">
                <a:solidFill>
                  <a:schemeClr val="tx1"/>
                </a:solidFill>
                <a:cs typeface="Arial"/>
              </a:rPr>
              <a:t> (Brown)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2576" y="752912"/>
            <a:ext cx="5926300" cy="1537282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5044" y="2553942"/>
            <a:ext cx="4310063" cy="3713508"/>
          </a:xfrm>
        </p:spPr>
        <p:txBody>
          <a:bodyPr/>
          <a:lstStyle>
            <a:lvl5pPr>
              <a:defRPr sz="10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67044" y="2554288"/>
            <a:ext cx="4219794" cy="3713162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54231"/>
      </p:ext>
    </p:extLst>
  </p:cSld>
  <p:clrMapOvr>
    <a:masterClrMapping/>
  </p:clrMapOvr>
</p:sldLayout>
</file>

<file path=ppt/slideLayouts/slideLayout2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with Intro Paragraph (2-Line Title)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06375" y="997357"/>
            <a:ext cx="8780463" cy="1737454"/>
          </a:xfrm>
          <a:prstGeom prst="rect">
            <a:avLst/>
          </a:prstGeom>
          <a:solidFill>
            <a:srgbClr val="82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620870" y="2886512"/>
            <a:ext cx="0" cy="347472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7135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 With Intro</a:t>
            </a:r>
            <a:br>
              <a:rPr lang="en-US" dirty="0"/>
            </a:br>
            <a:r>
              <a:rPr lang="en-US" dirty="0"/>
              <a:t>(2-line Title)</a:t>
            </a:r>
            <a:r>
              <a:rPr lang="en-US" dirty="0">
                <a:solidFill>
                  <a:schemeClr val="tx1"/>
                </a:solidFill>
                <a:cs typeface="Arial"/>
              </a:rPr>
              <a:t> (Brown)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5086" y="1089912"/>
            <a:ext cx="5933790" cy="157778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3442" y="2938463"/>
            <a:ext cx="4286279" cy="3387709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65443" y="2938463"/>
            <a:ext cx="4221396" cy="3387710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7523"/>
      </p:ext>
    </p:extLst>
  </p:cSld>
  <p:clrMapOvr>
    <a:masterClrMapping/>
  </p:clrMapOvr>
</p:sldLayout>
</file>

<file path=ppt/slideLayouts/slideLayout2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 With Headings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612481" y="828675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0914" y="822353"/>
            <a:ext cx="4329141" cy="5436707"/>
          </a:xfrm>
        </p:spPr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paragraph heading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1537" y="813704"/>
            <a:ext cx="4222080" cy="54453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paragraph heading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87938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able of Contents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4788" y="838899"/>
            <a:ext cx="8782049" cy="53949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25970"/>
            <a:ext cx="7655045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807" y="989901"/>
            <a:ext cx="8289910" cy="5083728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000" i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Section 1</a:t>
            </a:r>
          </a:p>
          <a:p>
            <a:pPr lvl="1"/>
            <a:r>
              <a:rPr lang="en-US" dirty="0"/>
              <a:t>Section Title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Section 2</a:t>
            </a:r>
          </a:p>
          <a:p>
            <a:pPr lvl="1"/>
            <a:r>
              <a:rPr lang="en-US" dirty="0"/>
              <a:t>Section Title 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Section 3</a:t>
            </a:r>
          </a:p>
          <a:p>
            <a:pPr lvl="1"/>
            <a:r>
              <a:rPr lang="en-US" dirty="0"/>
              <a:t>Section Title 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Section 4</a:t>
            </a:r>
          </a:p>
          <a:p>
            <a:pPr lvl="1"/>
            <a:r>
              <a:rPr lang="en-US" dirty="0"/>
              <a:t>Section Title 4</a:t>
            </a:r>
          </a:p>
        </p:txBody>
      </p:sp>
    </p:spTree>
    <p:extLst>
      <p:ext uri="{BB962C8B-B14F-4D97-AF65-F5344CB8AC3E}">
        <p14:creationId xmlns:p14="http://schemas.microsoft.com/office/powerpoint/2010/main" val="1827184184"/>
      </p:ext>
    </p:extLst>
  </p:cSld>
  <p:clrMapOvr>
    <a:masterClrMapping/>
  </p:clrMapOvr>
</p:sldLayout>
</file>

<file path=ppt/slideLayouts/slideLayout3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 Content with Headings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727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General Slide − 2 Columns With Headings</a:t>
            </a:r>
            <a:br>
              <a:rPr lang="en-US" dirty="0"/>
            </a:br>
            <a:r>
              <a:rPr lang="en-US" dirty="0"/>
              <a:t>(2-line Title)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612481" y="1085850"/>
            <a:ext cx="0" cy="5229226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93646" y="1191294"/>
            <a:ext cx="4378354" cy="50761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paragraph heading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64759" y="1191310"/>
            <a:ext cx="4222080" cy="505936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paragraph heading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91544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38585"/>
      </p:ext>
    </p:extLst>
  </p:cSld>
  <p:clrMapOvr>
    <a:masterClrMapping/>
  </p:clrMapOvr>
</p:sldLayout>
</file>

<file path=ppt/slideLayouts/slideLayout3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ography (1  Per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55044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Attorney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226104" y="824397"/>
            <a:ext cx="1463040" cy="146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64193" y="819748"/>
            <a:ext cx="4875705" cy="195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Attorney Name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52" hasCustomPrompt="1"/>
          </p:nvPr>
        </p:nvSpPr>
        <p:spPr>
          <a:xfrm>
            <a:off x="1864193" y="1040609"/>
            <a:ext cx="4939278" cy="12411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1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217691" y="2684477"/>
            <a:ext cx="8716583" cy="3649210"/>
          </a:xfrm>
        </p:spPr>
        <p:txBody>
          <a:bodyPr numCol="2" spcCol="274320"/>
          <a:lstStyle>
            <a:lvl1pPr>
              <a:spcBef>
                <a:spcPts val="400"/>
              </a:spcBef>
              <a:spcAft>
                <a:spcPts val="400"/>
              </a:spcAft>
              <a:buNone/>
              <a:defRPr sz="1200"/>
            </a:lvl1pPr>
            <a:lvl2pPr marL="182880" indent="-164592">
              <a:spcBef>
                <a:spcPts val="200"/>
              </a:spcBef>
              <a:spcAft>
                <a:spcPts val="400"/>
              </a:spcAft>
              <a:defRPr sz="1200"/>
            </a:lvl2pPr>
            <a:lvl3pPr marL="356616" indent="-164592">
              <a:spcBef>
                <a:spcPts val="200"/>
              </a:spcBef>
              <a:spcAft>
                <a:spcPts val="400"/>
              </a:spcAft>
              <a:defRPr sz="1000"/>
            </a:lvl3pPr>
            <a:lvl4pPr marL="521208" marR="0" indent="-164592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5000"/>
              <a:buFont typeface="Arial" pitchFamily="34" charset="0"/>
              <a:buChar char="»"/>
              <a:tabLst/>
              <a:defRPr sz="900"/>
            </a:lvl4pPr>
            <a:lvl5pPr marL="694944" marR="0" indent="-164592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CD3529"/>
              </a:buClr>
              <a:buSzPct val="75000"/>
              <a:buFont typeface="Arial" pitchFamily="34" charset="0"/>
              <a:buChar char="&gt;"/>
              <a:tabLst/>
              <a:defRPr sz="9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3996409595"/>
      </p:ext>
    </p:extLst>
  </p:cSld>
  <p:clrMapOvr>
    <a:masterClrMapping/>
  </p:clrMapOvr>
</p:sldLayout>
</file>

<file path=ppt/slideLayouts/slideLayout3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Biography (2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55044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Attorneys − 2 People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226104" y="824397"/>
            <a:ext cx="1143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520245" y="819748"/>
            <a:ext cx="2554557" cy="195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35000"/>
              <a:buFontTx/>
              <a:buNone/>
              <a:tabLst/>
              <a:defRPr sz="11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35000"/>
              <a:buFontTx/>
              <a:buNone/>
              <a:tabLst/>
              <a:defRPr/>
            </a:pPr>
            <a:r>
              <a:rPr lang="en-US" dirty="0"/>
              <a:t>Attorney Name</a:t>
            </a:r>
          </a:p>
          <a:p>
            <a:pPr lvl="0"/>
            <a:endParaRPr lang="en-US" dirty="0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52" hasCustomPrompt="1"/>
          </p:nvPr>
        </p:nvSpPr>
        <p:spPr>
          <a:xfrm>
            <a:off x="1520245" y="1015442"/>
            <a:ext cx="2587865" cy="9727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1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217692" y="2273418"/>
            <a:ext cx="3898806" cy="406027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200"/>
            </a:lvl1pPr>
            <a:lvl2pPr marL="182880" indent="-164592">
              <a:spcBef>
                <a:spcPts val="400"/>
              </a:spcBef>
              <a:spcAft>
                <a:spcPts val="400"/>
              </a:spcAft>
              <a:defRPr sz="1200"/>
            </a:lvl2pPr>
            <a:lvl3pPr marL="356616" indent="-164592">
              <a:spcBef>
                <a:spcPts val="200"/>
              </a:spcBef>
              <a:spcAft>
                <a:spcPts val="400"/>
              </a:spcAft>
              <a:defRPr sz="1000"/>
            </a:lvl3pPr>
            <a:lvl4pPr marL="521208" marR="0" indent="-164592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5000"/>
              <a:buFont typeface="Arial" pitchFamily="34" charset="0"/>
              <a:buChar char="»"/>
              <a:tabLst/>
              <a:defRPr sz="900"/>
            </a:lvl4pPr>
            <a:lvl5pPr marL="694944" indent="-164592">
              <a:spcBef>
                <a:spcPts val="200"/>
              </a:spcBef>
              <a:spcAft>
                <a:spcPts val="400"/>
              </a:spcAft>
              <a:defRPr sz="9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3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 rot="10800000" flipV="1">
            <a:off x="4463436" y="753384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1"/>
          <p:cNvSpPr>
            <a:spLocks noGrp="1"/>
          </p:cNvSpPr>
          <p:nvPr>
            <p:ph type="pic" sz="quarter" idx="55"/>
          </p:nvPr>
        </p:nvSpPr>
        <p:spPr>
          <a:xfrm>
            <a:off x="4800600" y="824397"/>
            <a:ext cx="1143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6" hasCustomPrompt="1"/>
          </p:nvPr>
        </p:nvSpPr>
        <p:spPr>
          <a:xfrm>
            <a:off x="6094741" y="819748"/>
            <a:ext cx="2554557" cy="195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35000"/>
              <a:buFontTx/>
              <a:buNone/>
              <a:tabLst/>
              <a:defRPr sz="11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35000"/>
              <a:buFontTx/>
              <a:buNone/>
              <a:tabLst/>
              <a:defRPr/>
            </a:pPr>
            <a:r>
              <a:rPr lang="en-US" dirty="0"/>
              <a:t>Attorney Name</a:t>
            </a:r>
          </a:p>
          <a:p>
            <a:pPr lvl="0"/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57" hasCustomPrompt="1"/>
          </p:nvPr>
        </p:nvSpPr>
        <p:spPr>
          <a:xfrm>
            <a:off x="6094741" y="1015442"/>
            <a:ext cx="2587865" cy="9727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1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4792188" y="2273418"/>
            <a:ext cx="3898806" cy="406027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200"/>
            </a:lvl1pPr>
            <a:lvl2pPr marL="182880" indent="-164592">
              <a:spcBef>
                <a:spcPts val="400"/>
              </a:spcBef>
              <a:spcAft>
                <a:spcPts val="400"/>
              </a:spcAft>
              <a:defRPr sz="1200"/>
            </a:lvl2pPr>
            <a:lvl3pPr marL="356616" indent="-164592">
              <a:spcBef>
                <a:spcPts val="200"/>
              </a:spcBef>
              <a:spcAft>
                <a:spcPts val="400"/>
              </a:spcAft>
              <a:defRPr sz="1000"/>
            </a:lvl3pPr>
            <a:lvl4pPr marL="521208" marR="0" indent="-164592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5000"/>
              <a:buFont typeface="Arial" pitchFamily="34" charset="0"/>
              <a:buChar char="»"/>
              <a:tabLst/>
              <a:defRPr sz="900"/>
            </a:lvl4pPr>
            <a:lvl5pPr marL="694944" indent="-164592">
              <a:spcBef>
                <a:spcPts val="200"/>
              </a:spcBef>
              <a:spcAft>
                <a:spcPts val="400"/>
              </a:spcAft>
              <a:defRPr sz="9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59046"/>
      </p:ext>
    </p:extLst>
  </p:cSld>
  <p:clrMapOvr>
    <a:masterClrMapping/>
  </p:clrMapOvr>
</p:sldLayout>
</file>

<file path=ppt/slideLayouts/slideLayout3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Biography (4 People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55044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Attorneys − 4 People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226104" y="824397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75818" y="819748"/>
            <a:ext cx="2991682" cy="2013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35000"/>
              <a:buFontTx/>
              <a:buNone/>
              <a:tabLst/>
              <a:defRPr sz="11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35000"/>
              <a:buFontTx/>
              <a:buNone/>
              <a:tabLst/>
              <a:defRPr/>
            </a:pPr>
            <a:r>
              <a:rPr lang="en-US" dirty="0"/>
              <a:t>Attorney Name</a:t>
            </a:r>
          </a:p>
          <a:p>
            <a:pPr lvl="0"/>
            <a:endParaRPr lang="en-US" dirty="0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52" hasCustomPrompt="1"/>
          </p:nvPr>
        </p:nvSpPr>
        <p:spPr>
          <a:xfrm>
            <a:off x="1272631" y="1041633"/>
            <a:ext cx="2986480" cy="717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1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Title, Location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 flipH="1">
            <a:off x="217692" y="1943873"/>
            <a:ext cx="4052304" cy="14536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spcAft>
                <a:spcPts val="400"/>
              </a:spcAft>
              <a:buFontTx/>
              <a:buNone/>
              <a:defRPr sz="1200"/>
            </a:lvl1pPr>
            <a:lvl2pPr marL="18288" indent="0">
              <a:spcBef>
                <a:spcPts val="400"/>
              </a:spcBef>
              <a:spcAft>
                <a:spcPts val="400"/>
              </a:spcAft>
              <a:buFontTx/>
              <a:buNone/>
              <a:defRPr sz="1200"/>
            </a:lvl2pPr>
            <a:lvl3pPr marL="192024" indent="0">
              <a:spcBef>
                <a:spcPts val="200"/>
              </a:spcBef>
              <a:spcAft>
                <a:spcPts val="400"/>
              </a:spcAft>
              <a:buFontTx/>
              <a:buNone/>
              <a:defRPr sz="1000"/>
            </a:lvl3pPr>
            <a:lvl4pPr marL="356616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5000"/>
              <a:buFontTx/>
              <a:buNone/>
              <a:tabLst/>
              <a:defRPr sz="900"/>
            </a:lvl4pPr>
            <a:lvl5pPr marL="530352" indent="0">
              <a:spcBef>
                <a:spcPts val="200"/>
              </a:spcBef>
              <a:spcAft>
                <a:spcPts val="40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  <a:p>
            <a:pPr lvl="4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 rot="16200000" flipV="1">
            <a:off x="2250840" y="1472740"/>
            <a:ext cx="0" cy="41148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1"/>
          <p:cNvSpPr>
            <a:spLocks noGrp="1"/>
          </p:cNvSpPr>
          <p:nvPr>
            <p:ph type="pic" sz="quarter" idx="55"/>
          </p:nvPr>
        </p:nvSpPr>
        <p:spPr>
          <a:xfrm>
            <a:off x="4800600" y="824397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6" hasCustomPrompt="1"/>
          </p:nvPr>
        </p:nvSpPr>
        <p:spPr>
          <a:xfrm>
            <a:off x="5850314" y="819748"/>
            <a:ext cx="2991682" cy="2013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Attorney Name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57" hasCustomPrompt="1"/>
          </p:nvPr>
        </p:nvSpPr>
        <p:spPr>
          <a:xfrm>
            <a:off x="5847127" y="1041633"/>
            <a:ext cx="2986480" cy="717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1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Title, Location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 flipV="1">
            <a:off x="6823745" y="1472740"/>
            <a:ext cx="0" cy="41148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58" hasCustomPrompt="1"/>
          </p:nvPr>
        </p:nvSpPr>
        <p:spPr>
          <a:xfrm flipH="1">
            <a:off x="4800600" y="1943873"/>
            <a:ext cx="4052304" cy="145366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buFontTx/>
              <a:buNone/>
              <a:defRPr sz="1200"/>
            </a:lvl1pPr>
            <a:lvl2pPr marL="18288" indent="0">
              <a:spcBef>
                <a:spcPts val="400"/>
              </a:spcBef>
              <a:spcAft>
                <a:spcPts val="400"/>
              </a:spcAft>
              <a:buFontTx/>
              <a:buNone/>
              <a:defRPr sz="1200"/>
            </a:lvl2pPr>
            <a:lvl3pPr marL="192024" indent="0">
              <a:spcBef>
                <a:spcPts val="200"/>
              </a:spcBef>
              <a:spcAft>
                <a:spcPts val="400"/>
              </a:spcAft>
              <a:buFontTx/>
              <a:buNone/>
              <a:defRPr sz="1000"/>
            </a:lvl3pPr>
            <a:lvl4pPr marL="356616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5000"/>
              <a:buFontTx/>
              <a:buNone/>
              <a:tabLst/>
              <a:defRPr sz="900"/>
            </a:lvl4pPr>
            <a:lvl5pPr marL="530352" indent="0">
              <a:spcBef>
                <a:spcPts val="200"/>
              </a:spcBef>
              <a:spcAft>
                <a:spcPts val="40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59"/>
          </p:nvPr>
        </p:nvSpPr>
        <p:spPr>
          <a:xfrm>
            <a:off x="226104" y="3720972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60" hasCustomPrompt="1"/>
          </p:nvPr>
        </p:nvSpPr>
        <p:spPr>
          <a:xfrm>
            <a:off x="1275818" y="3716323"/>
            <a:ext cx="2991682" cy="2013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Attorney Name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61" hasCustomPrompt="1"/>
          </p:nvPr>
        </p:nvSpPr>
        <p:spPr>
          <a:xfrm>
            <a:off x="1272631" y="3938208"/>
            <a:ext cx="2986480" cy="717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1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Title, Location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62" hasCustomPrompt="1"/>
          </p:nvPr>
        </p:nvSpPr>
        <p:spPr>
          <a:xfrm flipH="1">
            <a:off x="217692" y="4840448"/>
            <a:ext cx="4052304" cy="145366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buFontTx/>
              <a:buNone/>
              <a:defRPr sz="1200"/>
            </a:lvl1pPr>
            <a:lvl2pPr marL="18288" indent="0">
              <a:spcBef>
                <a:spcPts val="400"/>
              </a:spcBef>
              <a:spcAft>
                <a:spcPts val="400"/>
              </a:spcAft>
              <a:buFontTx/>
              <a:buNone/>
              <a:defRPr sz="1200"/>
            </a:lvl2pPr>
            <a:lvl3pPr marL="192024" indent="0">
              <a:spcBef>
                <a:spcPts val="200"/>
              </a:spcBef>
              <a:spcAft>
                <a:spcPts val="400"/>
              </a:spcAft>
              <a:buFontTx/>
              <a:buNone/>
              <a:defRPr sz="1000"/>
            </a:lvl3pPr>
            <a:lvl4pPr marL="356616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5000"/>
              <a:buFontTx/>
              <a:buNone/>
              <a:tabLst/>
              <a:defRPr sz="900"/>
            </a:lvl4pPr>
            <a:lvl5pPr marL="530352" indent="0">
              <a:spcBef>
                <a:spcPts val="200"/>
              </a:spcBef>
              <a:spcAft>
                <a:spcPts val="40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63"/>
          </p:nvPr>
        </p:nvSpPr>
        <p:spPr>
          <a:xfrm>
            <a:off x="4800600" y="3720972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64" hasCustomPrompt="1"/>
          </p:nvPr>
        </p:nvSpPr>
        <p:spPr>
          <a:xfrm>
            <a:off x="5850314" y="3716323"/>
            <a:ext cx="2991682" cy="2013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Attorney Name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65" hasCustomPrompt="1"/>
          </p:nvPr>
        </p:nvSpPr>
        <p:spPr>
          <a:xfrm>
            <a:off x="5847127" y="3938208"/>
            <a:ext cx="2986480" cy="717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sz="1100" b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200" i="1"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Title, Location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6" hasCustomPrompt="1"/>
          </p:nvPr>
        </p:nvSpPr>
        <p:spPr>
          <a:xfrm flipH="1">
            <a:off x="4800600" y="4840448"/>
            <a:ext cx="4052304" cy="145366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buFontTx/>
              <a:buNone/>
              <a:defRPr sz="1200"/>
            </a:lvl1pPr>
            <a:lvl2pPr marL="18288" indent="0">
              <a:spcBef>
                <a:spcPts val="400"/>
              </a:spcBef>
              <a:spcAft>
                <a:spcPts val="400"/>
              </a:spcAft>
              <a:buFontTx/>
              <a:buNone/>
              <a:defRPr sz="1200"/>
            </a:lvl2pPr>
            <a:lvl3pPr marL="192024" indent="0">
              <a:spcBef>
                <a:spcPts val="200"/>
              </a:spcBef>
              <a:spcAft>
                <a:spcPts val="400"/>
              </a:spcAft>
              <a:buFontTx/>
              <a:buNone/>
              <a:defRPr sz="1000"/>
            </a:lvl3pPr>
            <a:lvl4pPr marL="356616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5000"/>
              <a:buFontTx/>
              <a:buNone/>
              <a:tabLst/>
              <a:defRPr sz="900"/>
            </a:lvl4pPr>
            <a:lvl5pPr marL="530352" indent="0">
              <a:spcBef>
                <a:spcPts val="200"/>
              </a:spcBef>
              <a:spcAft>
                <a:spcPts val="40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Type text or press “tab” to start with first-level bullet</a:t>
            </a:r>
          </a:p>
        </p:txBody>
      </p:sp>
    </p:spTree>
    <p:extLst>
      <p:ext uri="{BB962C8B-B14F-4D97-AF65-F5344CB8AC3E}">
        <p14:creationId xmlns:p14="http://schemas.microsoft.com/office/powerpoint/2010/main" val="1022448571"/>
      </p:ext>
    </p:extLst>
  </p:cSld>
  <p:clrMapOvr>
    <a:masterClrMapping/>
  </p:clrMapOvr>
</p:sldLayout>
</file>

<file path=ppt/slideLayouts/slideLayout3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ractice Areas/Language 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04788" y="4815281"/>
            <a:ext cx="8782050" cy="1528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5042" y="85725"/>
            <a:ext cx="771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Areas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&amp; Language Capabilities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39151" y="1105208"/>
            <a:ext cx="8695123" cy="3567459"/>
          </a:xfrm>
          <a:prstGeom prst="rect">
            <a:avLst/>
          </a:prstGeom>
          <a:noFill/>
        </p:spPr>
        <p:txBody>
          <a:bodyPr wrap="square" lIns="0" tIns="0" rIns="0" bIns="0" numCol="5" spcCol="91440" rtlCol="0">
            <a:noAutofit/>
          </a:bodyPr>
          <a:lstStyle/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Accounting </a:t>
            </a:r>
          </a:p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Anti-Bribery and FCPA </a:t>
            </a:r>
            <a:b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Defense </a:t>
            </a:r>
            <a:r>
              <a:rPr lang="en-US" sz="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Compliance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Anti-Money Laundering and Economic</a:t>
            </a:r>
            <a:r>
              <a:rPr lang="en-US" sz="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Sanctions</a:t>
            </a: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Antitrust and Competition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Appellate Litigation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Asia Pacific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Asset</a:t>
            </a:r>
            <a:r>
              <a:rPr lang="en-US" sz="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Management Mergers </a:t>
            </a:r>
            <a:br>
              <a:rPr lang="en-US" sz="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Acquisitions</a:t>
            </a: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Banking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Capital Markets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CFIUS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 Change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Communications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Congressional Investigations </a:t>
            </a:r>
            <a:b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Government Policy </a:t>
            </a:r>
            <a:b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b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Consumer Financial Services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Corporate Governance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Corporate Restructuring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Cross-Border</a:t>
            </a:r>
            <a:r>
              <a:rPr lang="en-US" sz="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Investigations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Cybersecurity and Privacy</a:t>
            </a:r>
            <a:endParaRPr lang="en-US" sz="800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Derivatives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Energy and Infrastructure Projects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Mergers and Acquisitions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Energy Regulation and Litigation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Tax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Environmental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ERISA</a:t>
            </a:r>
            <a:r>
              <a:rPr lang="en-US" sz="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Litigation</a:t>
            </a: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Europe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European Union/</a:t>
            </a:r>
            <a:b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Competition</a:t>
            </a:r>
            <a:b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Executive Compensation </a:t>
            </a:r>
            <a:b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and Benefits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False Claims Act Defense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Financial Institutions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 Institutions </a:t>
            </a:r>
            <a:b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Regulation and Enforcement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Financial Services Litigation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Fintech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Gaming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 Enforcement </a:t>
            </a:r>
            <a:b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White Collar Crime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Health Care and Life Sciences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Insurance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Intellectual Property </a:t>
            </a:r>
            <a:b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and Technology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Intellectual Property Litigation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International Litigation </a:t>
            </a:r>
            <a:b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and Arbitration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Tax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International Trade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Investment Management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Investment Management Litigation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 and Employment Law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Latin America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Litigation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Mass Torts,</a:t>
            </a:r>
            <a:r>
              <a:rPr lang="en-US" sz="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Insurance </a:t>
            </a:r>
            <a:b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and Consumer</a:t>
            </a:r>
            <a:r>
              <a:rPr lang="en-US" sz="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Litigation </a:t>
            </a:r>
          </a:p>
          <a:p>
            <a:pPr lvl="0" algn="l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 and Entertainment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Mergers and Acquisitions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Middle East and Africa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Mining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Security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North America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Outsourcing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Political Law 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Private</a:t>
            </a:r>
            <a:r>
              <a:rPr lang="en-US" sz="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Clients/Trusts and Estates</a:t>
            </a: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Private Equity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 Estate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Real Estate Investment Trusts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 Reporting and Compliance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Securities Enforcement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Securities Litigation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Sports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Structured Finance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Tax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 Controversy and Litigation  </a:t>
            </a: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  <a:defRPr/>
            </a:pPr>
            <a:endParaRPr lang="en-US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400"/>
              </a:spcBef>
              <a:spcAft>
                <a:spcPts val="500"/>
              </a:spcAft>
            </a:pPr>
            <a:endParaRPr lang="en-US" sz="800" b="0" dirty="0">
              <a:solidFill>
                <a:schemeClr val="tx1"/>
              </a:solidFill>
            </a:endParaRPr>
          </a:p>
          <a:p>
            <a:pPr>
              <a:lnSpc>
                <a:spcPts val="900"/>
              </a:lnSpc>
              <a:spcBef>
                <a:spcPts val="400"/>
              </a:spcBef>
              <a:spcAft>
                <a:spcPts val="500"/>
              </a:spcAft>
            </a:pPr>
            <a:endParaRPr lang="en-US" sz="800" b="0" dirty="0">
              <a:solidFill>
                <a:schemeClr val="tx1"/>
              </a:solidFill>
            </a:endParaRPr>
          </a:p>
          <a:p>
            <a:pPr>
              <a:lnSpc>
                <a:spcPts val="900"/>
              </a:lnSpc>
              <a:spcBef>
                <a:spcPts val="400"/>
              </a:spcBef>
              <a:spcAft>
                <a:spcPts val="500"/>
              </a:spcAft>
            </a:pP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238125" y="833990"/>
            <a:ext cx="8700368" cy="2760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50 Practice Areas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6854" y="4978298"/>
            <a:ext cx="8700368" cy="1272440"/>
            <a:chOff x="443632" y="926415"/>
            <a:chExt cx="8700368" cy="1272440"/>
          </a:xfrm>
        </p:grpSpPr>
        <p:sp>
          <p:nvSpPr>
            <p:cNvPr id="25" name="TextBox 24"/>
            <p:cNvSpPr txBox="1"/>
            <p:nvPr userDrawn="1"/>
          </p:nvSpPr>
          <p:spPr>
            <a:xfrm>
              <a:off x="453006" y="1216200"/>
              <a:ext cx="8455331" cy="982655"/>
            </a:xfrm>
            <a:prstGeom prst="rect">
              <a:avLst/>
            </a:prstGeom>
            <a:noFill/>
          </p:spPr>
          <p:txBody>
            <a:bodyPr wrap="square" lIns="0" tIns="0" rIns="0" bIns="0" numCol="9" spcCol="182880" rtlCol="0">
              <a:noAutofit/>
            </a:bodyPr>
            <a:lstStyle/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Albanian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Arabic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Armenian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Bengali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Bulgarian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Burmese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Cantonese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Czech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Dutch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Farsi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Filipino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Finnish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French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Gaelic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Galician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German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Greek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Gujarati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Hebrew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Hindi</a:t>
              </a:r>
            </a:p>
            <a:p>
              <a:pPr lvl="0" algn="l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lvl="0" algn="l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lvl="0" algn="l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Hungarian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Italian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Japanese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Korean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Latin</a:t>
              </a:r>
            </a:p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Mandarin 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Norwegian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Portuguese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Punjabi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Romanian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Russian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Spanish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Swahili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Swedish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Tagalog 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Taiwanese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Tamil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Trukese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Turkish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Urdu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Vietnamese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Welsh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r>
                <a:rPr lang="en-US" sz="800" b="0" dirty="0">
                  <a:solidFill>
                    <a:schemeClr val="tx1"/>
                  </a:solidFill>
                  <a:latin typeface="Arial" pitchFamily="34" charset="0"/>
                </a:rPr>
                <a:t>Yiddish</a:t>
              </a:r>
            </a:p>
            <a:p>
              <a:pPr lvl="0"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  <a:defRPr/>
              </a:pPr>
              <a:endParaRPr lang="en-US" sz="800" b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>
                <a:lnSpc>
                  <a:spcPts val="9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443632" y="926415"/>
              <a:ext cx="8700368" cy="2760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Over 40 Language Capabilities</a:t>
              </a: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517040"/>
      </p:ext>
    </p:extLst>
  </p:cSld>
  <p:clrMapOvr>
    <a:masterClrMapping/>
  </p:clrMapOvr>
</p:sldLayout>
</file>

<file path=ppt/slideLayouts/slideLayout3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3 maps - Call-Ou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204788" y="4353799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75421" y="4681022"/>
            <a:ext cx="3902803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  <a:buClr>
                <a:srgbClr val="FE000C"/>
              </a:buClr>
            </a:pP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More than </a:t>
            </a:r>
            <a:r>
              <a:rPr lang="en-US" sz="18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practices internationally, advising clients on transactions, litigation/controversy and regulatory issues.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0100" y="4686708"/>
            <a:ext cx="478263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 global firm of approximately </a:t>
            </a:r>
            <a:r>
              <a:rPr lang="en-US" sz="18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1,700</a:t>
            </a: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lawyers in </a:t>
            </a:r>
            <a:r>
              <a:rPr lang="en-US" sz="18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offices on </a:t>
            </a:r>
            <a:r>
              <a:rPr lang="en-US" sz="18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continents, serving clients in every major financial center through a collaborative team approach.</a:t>
            </a:r>
            <a:endParaRPr lang="en-US" sz="1800" b="0" baseline="0" dirty="0">
              <a:solidFill>
                <a:schemeClr val="accent6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911" y="1088205"/>
            <a:ext cx="2329314" cy="1841255"/>
            <a:chOff x="232911" y="1365042"/>
            <a:chExt cx="2329314" cy="184125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223527" y="1365042"/>
              <a:ext cx="513431" cy="12733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US" sz="800" b="1" i="0" u="none" strike="noStrike" kern="1200" baseline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Europe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Brussels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Frankfurt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London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Moscow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Munich 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Paris</a:t>
              </a:r>
              <a:endParaRPr lang="en-US" sz="8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232911" y="1366834"/>
              <a:ext cx="913702" cy="18394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US" sz="800" b="1" i="0" u="none" strike="noStrike" kern="1200" baseline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The Americas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Boston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Chicago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Houston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Los Angeles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New York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Palo Alto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São Paulo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Toronto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Washington, D.C.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Wilmington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940959" y="1371597"/>
              <a:ext cx="621266" cy="1295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US" sz="800" b="1" i="0" u="none" strike="noStrike" kern="1200" baseline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Asia Pacific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Beijing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Hong Kong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Shanghai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Singapore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Seoul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Tokyo</a:t>
              </a:r>
            </a:p>
            <a:p>
              <a:pPr rtl="0"/>
              <a:endParaRPr lang="en-US" sz="800" b="1" i="0" u="none" strike="noStrike" kern="1200" baseline="0" dirty="0">
                <a:solidFill>
                  <a:srgbClr val="FE000C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4932730" y="3171324"/>
            <a:ext cx="2007817" cy="642400"/>
            <a:chOff x="6600999" y="3119781"/>
            <a:chExt cx="2228678" cy="713065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600999" y="3119781"/>
              <a:ext cx="2212848" cy="713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624639" y="3196738"/>
              <a:ext cx="220503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/>
                  </a:solidFill>
                </a:rPr>
                <a:t>200 lawyers</a:t>
              </a:r>
            </a:p>
            <a:p>
              <a:pPr algn="ctr"/>
              <a:r>
                <a:rPr lang="en-US" sz="1500" dirty="0">
                  <a:solidFill>
                    <a:schemeClr val="bg2"/>
                  </a:solidFill>
                </a:rPr>
                <a:t>in six</a:t>
              </a:r>
              <a:r>
                <a:rPr lang="en-US" sz="1500" baseline="0" dirty="0">
                  <a:solidFill>
                    <a:schemeClr val="bg2"/>
                  </a:solidFill>
                </a:rPr>
                <a:t> offices</a:t>
              </a:r>
              <a:endParaRPr lang="en-US" sz="15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2895604" y="3171321"/>
            <a:ext cx="2007817" cy="642400"/>
            <a:chOff x="6600999" y="3119781"/>
            <a:chExt cx="2228678" cy="713065"/>
          </a:xfrm>
        </p:grpSpPr>
        <p:sp>
          <p:nvSpPr>
            <p:cNvPr id="21" name="Rectangle 20"/>
            <p:cNvSpPr/>
            <p:nvPr userDrawn="1"/>
          </p:nvSpPr>
          <p:spPr>
            <a:xfrm>
              <a:off x="6600999" y="3119781"/>
              <a:ext cx="2212848" cy="713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6624639" y="3196739"/>
              <a:ext cx="220503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/>
                  </a:solidFill>
                </a:rPr>
                <a:t>10 locations in</a:t>
              </a:r>
              <a:br>
                <a:rPr lang="en-US" sz="1500" dirty="0">
                  <a:solidFill>
                    <a:schemeClr val="bg2"/>
                  </a:solidFill>
                </a:rPr>
              </a:br>
              <a:r>
                <a:rPr lang="en-US" sz="1500" dirty="0">
                  <a:solidFill>
                    <a:schemeClr val="bg2"/>
                  </a:solidFill>
                </a:rPr>
                <a:t>three countries</a:t>
              </a:r>
            </a:p>
          </p:txBody>
        </p:sp>
      </p:grp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6967737" y="3171321"/>
            <a:ext cx="1995321" cy="642400"/>
            <a:chOff x="6599039" y="3119781"/>
            <a:chExt cx="2214808" cy="713065"/>
          </a:xfrm>
        </p:grpSpPr>
        <p:sp>
          <p:nvSpPr>
            <p:cNvPr id="24" name="Rectangle 23"/>
            <p:cNvSpPr/>
            <p:nvPr userDrawn="1"/>
          </p:nvSpPr>
          <p:spPr>
            <a:xfrm>
              <a:off x="6600999" y="3119781"/>
              <a:ext cx="2212848" cy="713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6599039" y="3181250"/>
              <a:ext cx="220503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/>
                  </a:solidFill>
                </a:rPr>
                <a:t>Approximately</a:t>
              </a:r>
              <a:br>
                <a:rPr lang="en-US" sz="1500" dirty="0">
                  <a:solidFill>
                    <a:schemeClr val="bg2"/>
                  </a:solidFill>
                </a:rPr>
              </a:br>
              <a:r>
                <a:rPr lang="en-US" sz="1500" dirty="0">
                  <a:solidFill>
                    <a:schemeClr val="bg2"/>
                  </a:solidFill>
                </a:rPr>
                <a:t>90</a:t>
              </a:r>
              <a:r>
                <a:rPr lang="en-US" sz="1500" baseline="0" dirty="0">
                  <a:solidFill>
                    <a:schemeClr val="bg2"/>
                  </a:solidFill>
                </a:rPr>
                <a:t> lawyers</a:t>
              </a:r>
              <a:endParaRPr lang="en-US" sz="1500" dirty="0">
                <a:solidFill>
                  <a:schemeClr val="bg2"/>
                </a:solidFill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143431" y="85725"/>
            <a:ext cx="771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Skadden, Arps, Slate, Meagher &amp; Flom LLP</a:t>
            </a:r>
            <a:endParaRPr lang="en-US" sz="2200" dirty="0">
              <a:solidFill>
                <a:schemeClr val="accent6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11" y="1139917"/>
            <a:ext cx="6062472" cy="19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3888"/>
      </p:ext>
    </p:extLst>
  </p:cSld>
  <p:clrMapOvr>
    <a:masterClrMapping/>
  </p:clrMapOvr>
</p:sldLayout>
</file>

<file path=ppt/slideLayouts/slideLayout3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3 map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375421" y="4605521"/>
            <a:ext cx="3902803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  <a:buClr>
                <a:srgbClr val="FE000C"/>
              </a:buClr>
            </a:pP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More than </a:t>
            </a:r>
            <a:r>
              <a:rPr lang="en-US" sz="18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practices internationally, advising clients on transactions, litigation/controversy and regulatory issues.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50100" y="4611207"/>
            <a:ext cx="482873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 global firm of approximately </a:t>
            </a:r>
            <a:r>
              <a:rPr lang="en-US" sz="18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1,700</a:t>
            </a: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lawyers in </a:t>
            </a:r>
            <a:r>
              <a:rPr lang="en-US" sz="18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offices on </a:t>
            </a:r>
            <a:r>
              <a:rPr lang="en-US" sz="18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en-US" sz="1800" b="0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continents, serving clients in every major financial center through a collaborative team approach.</a:t>
            </a:r>
            <a:endParaRPr lang="en-US" sz="1800" b="0" baseline="0" dirty="0">
              <a:solidFill>
                <a:schemeClr val="accent6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204788" y="4143375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32911" y="1365042"/>
            <a:ext cx="2329314" cy="1841255"/>
            <a:chOff x="232911" y="1365042"/>
            <a:chExt cx="2329314" cy="184125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223527" y="1365042"/>
              <a:ext cx="513431" cy="12733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US" sz="800" b="1" i="0" u="none" strike="noStrike" kern="1200" baseline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Europe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Brussels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Frankfurt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London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Moscow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Munich 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Paris</a:t>
              </a:r>
              <a:endParaRPr lang="en-US" sz="8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232911" y="1366834"/>
              <a:ext cx="913702" cy="18394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US" sz="800" b="1" i="0" u="none" strike="noStrike" kern="1200" baseline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The Americas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Boston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Chicago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Houston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Los Angeles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New York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Palo Alto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São Paulo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Toronto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Washington, D.C.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Wilmington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940959" y="1371597"/>
              <a:ext cx="621266" cy="1295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US" sz="800" b="1" i="0" u="none" strike="noStrike" kern="1200" baseline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Asia Pacific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Beijing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Hong Kong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Shanghai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Singapore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Seoul</a:t>
              </a:r>
            </a:p>
            <a:p>
              <a:pPr rtl="0"/>
              <a:r>
                <a:rPr lang="en-US" sz="8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Tokyo</a:t>
              </a:r>
            </a:p>
            <a:p>
              <a:pPr rtl="0"/>
              <a:endParaRPr lang="en-US" sz="800" b="1" i="0" u="none" strike="noStrike" kern="1200" baseline="0" dirty="0">
                <a:solidFill>
                  <a:srgbClr val="FE000C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43431" y="85725"/>
            <a:ext cx="771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Skadden, Arps, Slate, Meagher &amp; Flom LLP</a:t>
            </a:r>
            <a:endParaRPr lang="en-US" sz="2200" dirty="0">
              <a:solidFill>
                <a:schemeClr val="accent6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33" y="1395129"/>
            <a:ext cx="599378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32923"/>
      </p:ext>
    </p:extLst>
  </p:cSld>
  <p:clrMapOvr>
    <a:masterClrMapping/>
  </p:clrMapOvr>
</p:sldLayout>
</file>

<file path=ppt/slideLayouts/slideLayout3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Europ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9" y="880844"/>
            <a:ext cx="2259557" cy="221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Europe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50781" y="828675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5044" y="830496"/>
            <a:ext cx="5954931" cy="5436954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6594445" y="3932163"/>
            <a:ext cx="755009" cy="10989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9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Europe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Brussels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Frankfurt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London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Moscow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Munich 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Paris</a:t>
            </a:r>
            <a:endParaRPr lang="en-US" sz="900" baseline="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00999" y="3119781"/>
            <a:ext cx="2228678" cy="713065"/>
            <a:chOff x="6600999" y="3119781"/>
            <a:chExt cx="2228678" cy="713065"/>
          </a:xfrm>
        </p:grpSpPr>
        <p:sp>
          <p:nvSpPr>
            <p:cNvPr id="4" name="Rectangle 3"/>
            <p:cNvSpPr/>
            <p:nvPr userDrawn="1"/>
          </p:nvSpPr>
          <p:spPr>
            <a:xfrm>
              <a:off x="6600999" y="3119781"/>
              <a:ext cx="2212848" cy="713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24639" y="3196738"/>
              <a:ext cx="220503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/>
                  </a:solidFill>
                </a:rPr>
                <a:t>200 lawyers</a:t>
              </a:r>
            </a:p>
            <a:p>
              <a:pPr algn="ctr"/>
              <a:r>
                <a:rPr lang="en-US" sz="1500" dirty="0">
                  <a:solidFill>
                    <a:schemeClr val="bg2"/>
                  </a:solidFill>
                </a:rPr>
                <a:t>in six</a:t>
              </a:r>
              <a:r>
                <a:rPr lang="en-US" sz="1500" baseline="0" dirty="0">
                  <a:solidFill>
                    <a:schemeClr val="bg2"/>
                  </a:solidFill>
                </a:rPr>
                <a:t> offices</a:t>
              </a:r>
              <a:endParaRPr lang="en-US" sz="15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306995"/>
      </p:ext>
    </p:extLst>
  </p:cSld>
  <p:clrMapOvr>
    <a:masterClrMapping/>
  </p:clrMapOvr>
</p:sldLayout>
</file>

<file path=ppt/slideLayouts/slideLayout3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The Amer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31" y="874596"/>
            <a:ext cx="2251158" cy="227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The Americas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292" y="830947"/>
            <a:ext cx="5957683" cy="5419725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6250781" y="828675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594445" y="3932163"/>
            <a:ext cx="913702" cy="18394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9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Americas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Boston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Chicago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Houston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Angeles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York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Palo Alto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Paulo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Toronto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Washington, D.C.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Wilmington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600999" y="3119781"/>
            <a:ext cx="2228678" cy="713065"/>
            <a:chOff x="6600999" y="3119781"/>
            <a:chExt cx="2228678" cy="71306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600999" y="3119781"/>
              <a:ext cx="2212848" cy="713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6624639" y="3196738"/>
              <a:ext cx="220503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/>
                  </a:solidFill>
                </a:rPr>
                <a:t>10 locations in</a:t>
              </a:r>
              <a:br>
                <a:rPr lang="en-US" sz="1500" dirty="0">
                  <a:solidFill>
                    <a:schemeClr val="bg2"/>
                  </a:solidFill>
                </a:rPr>
              </a:br>
              <a:r>
                <a:rPr lang="en-US" sz="1500" dirty="0">
                  <a:solidFill>
                    <a:schemeClr val="bg2"/>
                  </a:solidFill>
                </a:rPr>
                <a:t>three countries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98186"/>
      </p:ext>
    </p:extLst>
  </p:cSld>
  <p:clrMapOvr>
    <a:masterClrMapping/>
  </p:clrMapOvr>
</p:sldLayout>
</file>

<file path=ppt/slideLayouts/slideLayout39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Asia Pacif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Asia Pacific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661" y="830919"/>
            <a:ext cx="5956314" cy="5436532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250781" y="828675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594445" y="3932163"/>
            <a:ext cx="913702" cy="18394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9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Asia Pacific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Beijing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Hong Kong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Shanghai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Singapore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Seoul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Tokyo</a:t>
            </a:r>
          </a:p>
          <a:p>
            <a:pPr rtl="0"/>
            <a:endParaRPr lang="en-US" sz="900" b="1" i="0" u="none" strike="noStrike" kern="1200" baseline="0" dirty="0">
              <a:solidFill>
                <a:srgbClr val="FE000C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600999" y="3119781"/>
            <a:ext cx="2228678" cy="713065"/>
            <a:chOff x="6600999" y="3119781"/>
            <a:chExt cx="2228678" cy="71306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600999" y="3119781"/>
              <a:ext cx="2212848" cy="713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6624639" y="3196738"/>
              <a:ext cx="220503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/>
                  </a:solidFill>
                </a:rPr>
                <a:t>Approximately</a:t>
              </a:r>
              <a:br>
                <a:rPr lang="en-US" sz="1500" dirty="0">
                  <a:solidFill>
                    <a:schemeClr val="bg2"/>
                  </a:solidFill>
                </a:rPr>
              </a:br>
              <a:r>
                <a:rPr lang="en-US" sz="1500" dirty="0">
                  <a:solidFill>
                    <a:schemeClr val="bg2"/>
                  </a:solidFill>
                </a:rPr>
                <a:t>90</a:t>
              </a:r>
              <a:r>
                <a:rPr lang="en-US" sz="1500" baseline="0" dirty="0">
                  <a:solidFill>
                    <a:schemeClr val="bg2"/>
                  </a:solidFill>
                </a:rPr>
                <a:t> lawyers</a:t>
              </a:r>
              <a:endParaRPr lang="en-US" sz="15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63" y="873090"/>
            <a:ext cx="2221992" cy="2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0562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r Slide Color 1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4788" y="838899"/>
            <a:ext cx="8782049" cy="53949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963" y="3087149"/>
            <a:ext cx="8229031" cy="290259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Clr>
                <a:schemeClr val="accent4"/>
              </a:buClr>
              <a:buFontTx/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2827106"/>
            <a:ext cx="3833812" cy="260044"/>
          </a:xfrm>
        </p:spPr>
        <p:txBody>
          <a:bodyPr anchor="b"/>
          <a:lstStyle>
            <a:lvl1pPr marL="0" indent="0">
              <a:buFontTx/>
              <a:buNone/>
              <a:defRPr sz="1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008082507"/>
      </p:ext>
    </p:extLst>
  </p:cSld>
  <p:clrMapOvr>
    <a:masterClrMapping/>
  </p:clrMapOvr>
</p:sldLayout>
</file>

<file path=ppt/slideLayouts/slideLayout40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Euro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Europe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50781" y="828675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5044" y="830496"/>
            <a:ext cx="5954931" cy="5436954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903128" y="3177153"/>
            <a:ext cx="755009" cy="10989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9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Europe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Brussels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Frankfurt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London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Moscow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Munich 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Paris</a:t>
            </a:r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523971" y="3129062"/>
            <a:ext cx="115195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800" dirty="0">
                <a:solidFill>
                  <a:schemeClr val="accent1"/>
                </a:solidFill>
              </a:rPr>
              <a:t>200 lawyers</a:t>
            </a:r>
          </a:p>
          <a:p>
            <a:pPr algn="r">
              <a:lnSpc>
                <a:spcPts val="1800"/>
              </a:lnSpc>
            </a:pPr>
            <a:r>
              <a:rPr lang="en-US" sz="1800" dirty="0">
                <a:solidFill>
                  <a:schemeClr val="accent1"/>
                </a:solidFill>
              </a:rPr>
              <a:t>in six</a:t>
            </a:r>
            <a:r>
              <a:rPr lang="en-US" sz="1800" baseline="0" dirty="0">
                <a:solidFill>
                  <a:schemeClr val="accent1"/>
                </a:solidFill>
              </a:rPr>
              <a:t> offices</a:t>
            </a:r>
            <a:endParaRPr lang="en-US" sz="1800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7730949" y="3181996"/>
            <a:ext cx="0" cy="941832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86" y="796675"/>
            <a:ext cx="225910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9953"/>
      </p:ext>
    </p:extLst>
  </p:cSld>
  <p:clrMapOvr>
    <a:masterClrMapping/>
  </p:clrMapOvr>
</p:sldLayout>
</file>

<file path=ppt/slideLayouts/slideLayout4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The Americ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The Americas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292" y="830947"/>
            <a:ext cx="5957683" cy="5419725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6250781" y="828675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7903128" y="3177153"/>
            <a:ext cx="947257" cy="1931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9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Americas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Boston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Chicago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Houston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Angeles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York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Palo Alto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Paulo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Toronto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Washington, D.C.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Wilmington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375633" y="3139191"/>
            <a:ext cx="130029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800" dirty="0">
                <a:solidFill>
                  <a:schemeClr val="accent1"/>
                </a:solidFill>
              </a:rPr>
              <a:t>10 locations in</a:t>
            </a:r>
            <a:r>
              <a:rPr lang="en-US" sz="1800" baseline="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three countries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7730949" y="3181996"/>
            <a:ext cx="0" cy="1499616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58" y="815939"/>
            <a:ext cx="218209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6655"/>
      </p:ext>
    </p:extLst>
  </p:cSld>
  <p:clrMapOvr>
    <a:masterClrMapping/>
  </p:clrMapOvr>
</p:sldLayout>
</file>

<file path=ppt/slideLayouts/slideLayout4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Asia Pacific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Asia Pacific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661" y="830919"/>
            <a:ext cx="5956314" cy="5436532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250781" y="828675"/>
            <a:ext cx="0" cy="548640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12853" y="3177153"/>
            <a:ext cx="755009" cy="10989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9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Asia Pacific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Beijing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Hong Kong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Shanghai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Singapore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Seoul</a:t>
            </a:r>
          </a:p>
          <a:p>
            <a:pPr rtl="0"/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Tokyo</a:t>
            </a:r>
          </a:p>
          <a:p>
            <a:pPr rtl="0"/>
            <a:endParaRPr lang="en-US" sz="900" b="1" i="0" u="none" strike="noStrike" kern="1200" baseline="0" dirty="0">
              <a:solidFill>
                <a:srgbClr val="FE000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84022" y="3099835"/>
            <a:ext cx="153518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600" dirty="0">
                <a:solidFill>
                  <a:schemeClr val="accent1"/>
                </a:solidFill>
              </a:rPr>
              <a:t>Approximately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90 lawyers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7957452" y="3181996"/>
            <a:ext cx="0" cy="950976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04" y="842047"/>
            <a:ext cx="2157984" cy="21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0775"/>
      </p:ext>
    </p:extLst>
  </p:cSld>
  <p:clrMapOvr>
    <a:masterClrMapping/>
  </p:clrMapOvr>
</p:sldLayout>
</file>

<file path=ppt/slideLayouts/slideLayout4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irm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06375" y="762997"/>
            <a:ext cx="2721383" cy="5545523"/>
          </a:xfrm>
          <a:prstGeom prst="rect">
            <a:avLst/>
          </a:prstGeom>
          <a:solidFill>
            <a:srgbClr val="B6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095539" y="822325"/>
            <a:ext cx="5891300" cy="5376863"/>
          </a:xfrm>
        </p:spPr>
        <p:txBody>
          <a:bodyPr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09721" y="842422"/>
            <a:ext cx="2567703" cy="4778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spc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1,700 attorneys </a:t>
            </a:r>
            <a:br>
              <a:rPr lang="en-US" sz="2000" b="0" spc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spc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 offices</a:t>
            </a:r>
          </a:p>
          <a:p>
            <a:pPr algn="l">
              <a:lnSpc>
                <a:spcPct val="100000"/>
              </a:lnSpc>
            </a:pPr>
            <a:r>
              <a:rPr lang="en-US" sz="2000" b="0" spc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50+ practices</a:t>
            </a:r>
            <a:br>
              <a:rPr lang="en-US" sz="2000" b="0" spc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000" b="0" spc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2200"/>
              </a:lnSpc>
            </a:pPr>
            <a:br>
              <a:rPr lang="en-US" sz="20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 global firm, </a:t>
            </a:r>
            <a:br>
              <a:rPr lang="en-US" sz="20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serving clients in every major financial center through </a:t>
            </a:r>
            <a:br>
              <a:rPr lang="en-US" sz="20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 collaborative </a:t>
            </a:r>
            <a:br>
              <a:rPr lang="en-US" sz="20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team approach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10393" y="1895912"/>
            <a:ext cx="116606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43431" y="85725"/>
            <a:ext cx="771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01650"/>
      </p:ext>
    </p:extLst>
  </p:cSld>
  <p:clrMapOvr>
    <a:masterClrMapping/>
  </p:clrMapOvr>
</p:sldLayout>
</file>

<file path=ppt/slideLayouts/slideLayout4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irm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5293453" y="746125"/>
            <a:ext cx="3682767" cy="1847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 userDrawn="1"/>
        </p:nvSpPr>
        <p:spPr>
          <a:xfrm>
            <a:off x="6822391" y="2616200"/>
            <a:ext cx="2157984" cy="3720781"/>
          </a:xfrm>
          <a:prstGeom prst="rect">
            <a:avLst/>
          </a:prstGeom>
          <a:solidFill>
            <a:srgbClr val="82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 userDrawn="1"/>
        </p:nvSpPr>
        <p:spPr>
          <a:xfrm>
            <a:off x="255589" y="746124"/>
            <a:ext cx="2157984" cy="5591176"/>
          </a:xfrm>
          <a:prstGeom prst="rect">
            <a:avLst/>
          </a:prstGeom>
          <a:solidFill>
            <a:srgbClr val="CBC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444523" y="746125"/>
            <a:ext cx="2823763" cy="1847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 userDrawn="1"/>
        </p:nvSpPr>
        <p:spPr>
          <a:xfrm>
            <a:off x="2444523" y="2617685"/>
            <a:ext cx="4351565" cy="37196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832683" y="3287352"/>
            <a:ext cx="35597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Advise clients on </a:t>
            </a:r>
            <a:br>
              <a:rPr lang="en-US" sz="1900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matters involving, among others: mergers and acquisitions, tax, corporate</a:t>
            </a:r>
            <a:r>
              <a:rPr lang="en-US" sz="1900" baseline="0" dirty="0">
                <a:solidFill>
                  <a:schemeClr val="bg1"/>
                </a:solidFill>
              </a:rPr>
              <a:t> finance, </a:t>
            </a:r>
            <a:r>
              <a:rPr lang="en-US" sz="1900" dirty="0">
                <a:solidFill>
                  <a:schemeClr val="bg1"/>
                </a:solidFill>
              </a:rPr>
              <a:t>intellectual property </a:t>
            </a:r>
            <a:r>
              <a:rPr lang="en-US" sz="1900" baseline="0" dirty="0">
                <a:solidFill>
                  <a:schemeClr val="bg1"/>
                </a:solidFill>
              </a:rPr>
              <a:t>and technology</a:t>
            </a:r>
            <a:r>
              <a:rPr lang="en-US" sz="1900" dirty="0">
                <a:solidFill>
                  <a:schemeClr val="bg1"/>
                </a:solidFill>
              </a:rPr>
              <a:t>,</a:t>
            </a:r>
            <a:r>
              <a:rPr lang="en-US" sz="1900" baseline="0" dirty="0">
                <a:solidFill>
                  <a:schemeClr val="bg1"/>
                </a:solidFill>
              </a:rPr>
              <a:t> litigation, </a:t>
            </a:r>
            <a:br>
              <a:rPr lang="en-US" sz="1900" baseline="0" dirty="0">
                <a:solidFill>
                  <a:schemeClr val="bg1"/>
                </a:solidFill>
              </a:rPr>
            </a:br>
            <a:r>
              <a:rPr lang="en-US" sz="1900" baseline="0" dirty="0">
                <a:solidFill>
                  <a:schemeClr val="bg1"/>
                </a:solidFill>
              </a:rPr>
              <a:t>real estate, banking </a:t>
            </a:r>
            <a:br>
              <a:rPr lang="en-US" sz="1900" baseline="0" dirty="0">
                <a:solidFill>
                  <a:schemeClr val="bg1"/>
                </a:solidFill>
              </a:rPr>
            </a:br>
            <a:r>
              <a:rPr lang="en-US" sz="1900" baseline="0" dirty="0">
                <a:solidFill>
                  <a:schemeClr val="bg1"/>
                </a:solidFill>
              </a:rPr>
              <a:t>and arbitration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3431" y="85725"/>
            <a:ext cx="771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02000" y="884367"/>
            <a:ext cx="1972085" cy="4778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1600" b="0" spc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1,700 attorneys </a:t>
            </a:r>
            <a:br>
              <a:rPr lang="en-US" sz="1600" b="0" spc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spc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 offices</a:t>
            </a:r>
          </a:p>
          <a:p>
            <a:pPr algn="l">
              <a:lnSpc>
                <a:spcPct val="100000"/>
              </a:lnSpc>
            </a:pPr>
            <a:r>
              <a:rPr lang="en-US" sz="1600" b="0" spc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50+ practices</a:t>
            </a:r>
            <a:br>
              <a:rPr lang="en-US" sz="1600" b="0" spc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600" b="0" spc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800"/>
              </a:lnSpc>
            </a:pPr>
            <a:b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global firm, </a:t>
            </a:r>
            <a:b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serving clients in every major financial center through </a:t>
            </a:r>
            <a:b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collaborative</a:t>
            </a:r>
            <a:b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 approach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02672" y="1744910"/>
            <a:ext cx="1024128" cy="365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2697062" y="1079650"/>
            <a:ext cx="2302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Known for our utmost dedication to client service — commitment to excellence, creativity and resourcefulness in providing innovative advice and novel legal solutions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5503179" y="1065403"/>
            <a:ext cx="328009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solidFill>
                  <a:schemeClr val="bg1"/>
                </a:solidFill>
              </a:rPr>
              <a:t>Integrated practices offer value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and efficiencies by harnessing the exceptional breadth of experience needed to satisfy our clients’ business objectives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7007878" y="3294109"/>
            <a:ext cx="175023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00" dirty="0">
                <a:solidFill>
                  <a:schemeClr val="bg1"/>
                </a:solidFill>
              </a:rPr>
              <a:t>Represents many of the largest U.S. and international companies, including approximately</a:t>
            </a:r>
            <a:r>
              <a:rPr lang="en-US" sz="1700" baseline="0" dirty="0">
                <a:solidFill>
                  <a:schemeClr val="bg1"/>
                </a:solidFill>
              </a:rPr>
              <a:t> one-half of the </a:t>
            </a:r>
            <a:r>
              <a:rPr lang="en-US" sz="1700" i="1" baseline="0" dirty="0">
                <a:solidFill>
                  <a:schemeClr val="bg1"/>
                </a:solidFill>
              </a:rPr>
              <a:t>Fortune 250</a:t>
            </a:r>
            <a:endParaRPr lang="en-US" sz="17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09744"/>
      </p:ext>
    </p:extLst>
  </p:cSld>
  <p:clrMapOvr>
    <a:masterClrMapping/>
  </p:clrMapOvr>
</p:sldLayout>
</file>

<file path=ppt/slideLayouts/slideLayout4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ro B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 userDrawn="1"/>
        </p:nvSpPr>
        <p:spPr>
          <a:xfrm>
            <a:off x="222033" y="746124"/>
            <a:ext cx="2856396" cy="37216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3110208" y="746125"/>
            <a:ext cx="3809602" cy="1847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951581" y="746125"/>
            <a:ext cx="2029968" cy="1847088"/>
          </a:xfrm>
          <a:prstGeom prst="rect">
            <a:avLst/>
          </a:prstGeom>
          <a:solidFill>
            <a:srgbClr val="82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 userDrawn="1"/>
        </p:nvSpPr>
        <p:spPr>
          <a:xfrm>
            <a:off x="3111281" y="2617685"/>
            <a:ext cx="5870794" cy="1847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 userDrawn="1"/>
        </p:nvSpPr>
        <p:spPr>
          <a:xfrm>
            <a:off x="3111281" y="4489893"/>
            <a:ext cx="5870794" cy="1847088"/>
          </a:xfrm>
          <a:prstGeom prst="rect">
            <a:avLst/>
          </a:prstGeom>
          <a:solidFill>
            <a:srgbClr val="CBC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 userDrawn="1"/>
        </p:nvSpPr>
        <p:spPr>
          <a:xfrm>
            <a:off x="222033" y="4489893"/>
            <a:ext cx="2856396" cy="1847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83497" y="1728061"/>
            <a:ext cx="254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Externship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programs for two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decades at the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Legal Aid Society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New York and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Washington, D.C. and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Lawyers Alliance for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York</a:t>
            </a:r>
            <a:endParaRPr lang="en-US" sz="1400" b="0" baseline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305634" y="1258365"/>
            <a:ext cx="342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than 1.8 million hours performing </a:t>
            </a:r>
            <a:r>
              <a:rPr lang="en-US" sz="1600" b="0" i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 bono </a:t>
            </a:r>
            <a:r>
              <a:rPr lang="en-US" sz="16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legal services firmwide in the last ten years</a:t>
            </a:r>
            <a:endParaRPr lang="en-US" sz="1600" b="0" baseline="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021822" y="3403326"/>
            <a:ext cx="1770744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5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77%</a:t>
            </a:r>
          </a:p>
          <a:p>
            <a:pPr algn="l">
              <a:lnSpc>
                <a:spcPts val="2300"/>
              </a:lnSpc>
            </a:pPr>
            <a:r>
              <a:rPr lang="en-US" sz="18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U.S. attorneys</a:t>
            </a:r>
            <a:endParaRPr lang="en-US" sz="1800" b="0" baseline="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114676" y="5013278"/>
            <a:ext cx="584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Impact Projects in numerous offices </a:t>
            </a:r>
          </a:p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partnering with clients and legal services organizations </a:t>
            </a:r>
            <a:br>
              <a:rPr lang="en-US" sz="16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provide assistance on a broad scale</a:t>
            </a:r>
            <a:endParaRPr lang="en-US" sz="1600" b="0" baseline="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61256" y="4840239"/>
            <a:ext cx="27867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849 paid legal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fellowships awarded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date through the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Skadden Fellowship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</a:t>
            </a:r>
            <a:endParaRPr lang="en-US" sz="1400" b="0" baseline="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968230" y="992824"/>
            <a:ext cx="2002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Charter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signatory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Pro Bono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Institute’s Law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Firm Pro Bono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Challenge</a:t>
            </a:r>
            <a:endParaRPr lang="en-US" sz="1400" b="0" baseline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474732" y="2983597"/>
            <a:ext cx="17852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3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hours </a:t>
            </a:r>
          </a:p>
          <a:p>
            <a:pPr rtl="0"/>
            <a:r>
              <a:rPr lang="en-US" sz="18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bono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</a:t>
            </a:r>
          </a:p>
          <a:p>
            <a:pPr rtl="0"/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2018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19990" y="2962440"/>
            <a:ext cx="73930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>
                <a:solidFill>
                  <a:schemeClr val="accent1"/>
                </a:solidFill>
              </a:rPr>
              <a:t>&gt;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43431" y="85725"/>
            <a:ext cx="771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Bono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50667"/>
      </p:ext>
    </p:extLst>
  </p:cSld>
  <p:clrMapOvr>
    <a:masterClrMapping/>
  </p:clrMapOvr>
</p:sldLayout>
</file>

<file path=ppt/slideLayouts/slideLayout4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Diversity &amp; I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3105445" y="2614160"/>
            <a:ext cx="3449983" cy="2209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 userDrawn="1"/>
        </p:nvSpPr>
        <p:spPr>
          <a:xfrm>
            <a:off x="3106518" y="744086"/>
            <a:ext cx="5870448" cy="1847088"/>
          </a:xfrm>
          <a:prstGeom prst="rect">
            <a:avLst/>
          </a:prstGeom>
          <a:solidFill>
            <a:srgbClr val="CBC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 userDrawn="1"/>
        </p:nvSpPr>
        <p:spPr>
          <a:xfrm>
            <a:off x="222033" y="744086"/>
            <a:ext cx="2856396" cy="1847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 userDrawn="1"/>
        </p:nvSpPr>
        <p:spPr>
          <a:xfrm>
            <a:off x="222033" y="2613228"/>
            <a:ext cx="2856396" cy="3724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584221" y="2614160"/>
            <a:ext cx="2393091" cy="2209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 userDrawn="1"/>
        </p:nvSpPr>
        <p:spPr>
          <a:xfrm>
            <a:off x="3106518" y="4847770"/>
            <a:ext cx="5870794" cy="1487747"/>
          </a:xfrm>
          <a:prstGeom prst="rect">
            <a:avLst/>
          </a:prstGeom>
          <a:solidFill>
            <a:srgbClr val="82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77372" y="3675045"/>
            <a:ext cx="254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</a:rPr>
              <a:t>Regularly honored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</a:rPr>
              <a:t>for our diversity and </a:t>
            </a:r>
            <a:br>
              <a:rPr lang="en-US" sz="1400" b="0" baseline="0" dirty="0">
                <a:solidFill>
                  <a:schemeClr val="bg1"/>
                </a:solidFill>
              </a:rPr>
            </a:br>
            <a:r>
              <a:rPr lang="en-US" sz="1400" b="0" baseline="0" dirty="0">
                <a:solidFill>
                  <a:schemeClr val="bg1"/>
                </a:solidFill>
              </a:rPr>
              <a:t>inclusion efforts, including annual recognition from </a:t>
            </a:r>
            <a:br>
              <a:rPr lang="en-US" sz="1400" b="0" baseline="0" dirty="0">
                <a:solidFill>
                  <a:schemeClr val="bg1"/>
                </a:solidFill>
              </a:rPr>
            </a:br>
            <a:r>
              <a:rPr lang="en-US" sz="1400" b="0" baseline="0" dirty="0">
                <a:solidFill>
                  <a:schemeClr val="bg1"/>
                </a:solidFill>
              </a:rPr>
              <a:t>Human Rights Campaign </a:t>
            </a:r>
            <a:br>
              <a:rPr lang="en-US" sz="1400" b="0" baseline="0" dirty="0">
                <a:solidFill>
                  <a:schemeClr val="bg1"/>
                </a:solidFill>
              </a:rPr>
            </a:br>
            <a:r>
              <a:rPr lang="en-US" sz="1400" b="0" baseline="0" dirty="0">
                <a:solidFill>
                  <a:schemeClr val="bg1"/>
                </a:solidFill>
              </a:rPr>
              <a:t>and Women in Law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</a:rPr>
              <a:t>Empowerment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312848" y="3157756"/>
            <a:ext cx="3002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of first major law firms to launch a Straight-LGBTQ+ Alliance to offer additional opportunities for straight colleagues to be open allies of LGBTQ+ attorneys and staff</a:t>
            </a:r>
            <a:endParaRPr lang="en-US" sz="1400" b="0" baseline="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109913" y="5158421"/>
            <a:ext cx="584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Affinity groups provide a platform </a:t>
            </a:r>
          </a:p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for leadership development for </a:t>
            </a:r>
          </a:p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attorneys with diverse backgrounds</a:t>
            </a:r>
            <a:endParaRPr lang="en-US" sz="1600" b="0" baseline="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2867" y="1211665"/>
            <a:ext cx="2786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Women’s Leadership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Series helps associates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 their own paths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leadership</a:t>
            </a:r>
            <a:endParaRPr lang="en-US" sz="1400" b="0" baseline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93279" y="2930320"/>
            <a:ext cx="21643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1L Scholars Program provides a unique internship that includes working at Skadden, with a firm client and </a:t>
            </a:r>
          </a:p>
          <a:p>
            <a:pPr algn="ctr">
              <a:lnSpc>
                <a:spcPct val="100000"/>
              </a:lnSpc>
            </a:pPr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a public interest organization</a:t>
            </a:r>
            <a:endParaRPr lang="en-US" sz="1400" b="0" baseline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104919" y="1153613"/>
            <a:ext cx="584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groundbreaking pipeline program </a:t>
            </a:r>
          </a:p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The City College of New York to </a:t>
            </a:r>
          </a:p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help increase diversity in law schools </a:t>
            </a:r>
          </a:p>
          <a:p>
            <a:pPr algn="ctr">
              <a:lnSpc>
                <a:spcPct val="100000"/>
              </a:lnSpc>
            </a:pPr>
            <a:r>
              <a:rPr lang="en-US" sz="16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the legal profession</a:t>
            </a:r>
            <a:endParaRPr lang="en-US" sz="1600" b="0" baseline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43431" y="85725"/>
            <a:ext cx="771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Diversity &amp; Inclusion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07397"/>
      </p:ext>
    </p:extLst>
  </p:cSld>
  <p:clrMapOvr>
    <a:masterClrMapping/>
  </p:clrMapOvr>
</p:sldLayout>
</file>

<file path=ppt/slideLayouts/slideLayout4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Award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206375" y="738231"/>
            <a:ext cx="8780463" cy="56051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478174" y="1013235"/>
            <a:ext cx="8238080" cy="5052773"/>
            <a:chOff x="466725" y="954510"/>
            <a:chExt cx="7814913" cy="5263305"/>
          </a:xfrm>
        </p:grpSpPr>
        <p:sp>
          <p:nvSpPr>
            <p:cNvPr id="3" name="Rectangle 2"/>
            <p:cNvSpPr/>
            <p:nvPr userDrawn="1"/>
          </p:nvSpPr>
          <p:spPr>
            <a:xfrm>
              <a:off x="466725" y="95451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410599" y="95451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66725" y="451284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386163" y="4512840"/>
              <a:ext cx="1895475" cy="1704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444561" y="2730049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44561" y="95451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66725" y="2730049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386163" y="2730049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410599" y="451284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6386163" y="95451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410599" y="2730049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44561" y="451284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Awards (Gray)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914" y="107636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2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35375" y="107636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accent6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8155" y="107636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781824" y="107636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2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41914" y="277675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accent6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635375" y="277675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08155" y="277675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2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781824" y="277675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accent6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41914" y="4486712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635375" y="4486712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2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08155" y="4486712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accent6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</p:spTree>
    <p:extLst>
      <p:ext uri="{BB962C8B-B14F-4D97-AF65-F5344CB8AC3E}">
        <p14:creationId xmlns:p14="http://schemas.microsoft.com/office/powerpoint/2010/main" val="136540284"/>
      </p:ext>
    </p:extLst>
  </p:cSld>
  <p:clrMapOvr>
    <a:masterClrMapping/>
  </p:clrMapOvr>
</p:sldLayout>
</file>

<file path=ppt/slideLayouts/slideLayout4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Award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206375" y="738231"/>
            <a:ext cx="8780463" cy="5605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478174" y="1013235"/>
            <a:ext cx="8238080" cy="5052773"/>
            <a:chOff x="466725" y="954510"/>
            <a:chExt cx="7814913" cy="5263305"/>
          </a:xfrm>
        </p:grpSpPr>
        <p:sp>
          <p:nvSpPr>
            <p:cNvPr id="3" name="Rectangle 2"/>
            <p:cNvSpPr/>
            <p:nvPr userDrawn="1"/>
          </p:nvSpPr>
          <p:spPr>
            <a:xfrm>
              <a:off x="466725" y="95451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410599" y="95451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66725" y="451284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386163" y="4512840"/>
              <a:ext cx="1895475" cy="17049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444561" y="2730049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44561" y="95451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66725" y="2730049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386163" y="2730049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410599" y="451284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6386163" y="95451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410599" y="2730049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44561" y="4512840"/>
              <a:ext cx="1895475" cy="170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Awards (Blue)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914" y="107636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2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35375" y="107636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accent6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8155" y="107636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781824" y="107636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2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41914" y="277675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accent6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635375" y="277675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08155" y="277675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2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781824" y="2776756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accent6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41914" y="4486712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‪"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635375" y="4486712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‪"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tx2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08155" y="4486712"/>
            <a:ext cx="1867226" cy="1507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‪"/>
              <a:defRPr sz="1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000" i="0" baseline="0">
                <a:solidFill>
                  <a:schemeClr val="accent6"/>
                </a:solidFill>
              </a:defRPr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Award</a:t>
            </a:r>
          </a:p>
          <a:p>
            <a:pPr lvl="1"/>
            <a:r>
              <a:rPr lang="en-US" dirty="0"/>
              <a:t>Publication, Year</a:t>
            </a:r>
          </a:p>
        </p:txBody>
      </p:sp>
    </p:spTree>
    <p:extLst>
      <p:ext uri="{BB962C8B-B14F-4D97-AF65-F5344CB8AC3E}">
        <p14:creationId xmlns:p14="http://schemas.microsoft.com/office/powerpoint/2010/main" val="3333740949"/>
      </p:ext>
    </p:extLst>
  </p:cSld>
  <p:clrMapOvr>
    <a:masterClrMapping/>
  </p:clrMapOvr>
</p:sldLayout>
</file>

<file path=ppt/slideLayouts/slideLayout4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kadden Awards - 8 Colorfu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 userDrawn="1"/>
        </p:nvSpPr>
        <p:spPr>
          <a:xfrm>
            <a:off x="6822391" y="2616200"/>
            <a:ext cx="2157984" cy="3720781"/>
          </a:xfrm>
          <a:prstGeom prst="rect">
            <a:avLst/>
          </a:prstGeom>
          <a:solidFill>
            <a:srgbClr val="82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12259" y="2708920"/>
            <a:ext cx="1988459" cy="3524100"/>
          </a:xfrm>
        </p:spPr>
        <p:txBody>
          <a:bodyPr/>
          <a:lstStyle>
            <a:lvl1pPr>
              <a:buFontTx/>
              <a:buNone/>
              <a:defRPr>
                <a:solidFill>
                  <a:schemeClr val="bg2"/>
                </a:solidFill>
              </a:defRPr>
            </a:lvl1pPr>
            <a:lvl2pPr marL="45720" indent="0">
              <a:buFontTx/>
              <a:buNone/>
              <a:defRPr>
                <a:solidFill>
                  <a:schemeClr val="bg2"/>
                </a:solidFill>
              </a:defRPr>
            </a:lvl2pPr>
            <a:lvl3pPr marL="283464" indent="0">
              <a:buFontTx/>
              <a:buNone/>
              <a:defRPr>
                <a:solidFill>
                  <a:schemeClr val="bg2"/>
                </a:solidFill>
              </a:defRPr>
            </a:lvl3pPr>
            <a:lvl4pPr marL="521208" indent="0">
              <a:buFontTx/>
              <a:buNone/>
              <a:defRPr>
                <a:solidFill>
                  <a:schemeClr val="bg2"/>
                </a:solidFill>
              </a:defRPr>
            </a:lvl4pPr>
            <a:lvl5pPr marL="7955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Rectangle 106"/>
          <p:cNvSpPr/>
          <p:nvPr userDrawn="1"/>
        </p:nvSpPr>
        <p:spPr>
          <a:xfrm>
            <a:off x="255589" y="746124"/>
            <a:ext cx="2157984" cy="37216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47" y="847041"/>
            <a:ext cx="1936750" cy="3498850"/>
          </a:xfrm>
        </p:spPr>
        <p:txBody>
          <a:bodyPr/>
          <a:lstStyle>
            <a:lvl1pPr>
              <a:buFontTx/>
              <a:buNone/>
              <a:defRPr>
                <a:solidFill>
                  <a:schemeClr val="bg2"/>
                </a:solidFill>
              </a:defRPr>
            </a:lvl1pPr>
            <a:lvl2pPr marL="45720" indent="0">
              <a:buFontTx/>
              <a:buNone/>
              <a:defRPr>
                <a:solidFill>
                  <a:schemeClr val="bg2"/>
                </a:solidFill>
              </a:defRPr>
            </a:lvl2pPr>
            <a:lvl3pPr marL="283464" indent="0">
              <a:buFontTx/>
              <a:buNone/>
              <a:defRPr>
                <a:solidFill>
                  <a:schemeClr val="bg2"/>
                </a:solidFill>
              </a:defRPr>
            </a:lvl3pPr>
            <a:lvl4pPr marL="521208" indent="0">
              <a:buFontTx/>
              <a:buNone/>
              <a:defRPr>
                <a:solidFill>
                  <a:schemeClr val="bg2"/>
                </a:solidFill>
              </a:defRPr>
            </a:lvl4pPr>
            <a:lvl5pPr marL="7955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2444523" y="746125"/>
            <a:ext cx="2823763" cy="1847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6822391" y="746125"/>
            <a:ext cx="2157984" cy="1847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5298216" y="746125"/>
            <a:ext cx="1497987" cy="1847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Skadden Awards – 8 Boxes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 userDrawn="1"/>
        </p:nvSpPr>
        <p:spPr>
          <a:xfrm>
            <a:off x="2444523" y="2617685"/>
            <a:ext cx="4351565" cy="1847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 userDrawn="1"/>
        </p:nvSpPr>
        <p:spPr>
          <a:xfrm>
            <a:off x="2444523" y="4489893"/>
            <a:ext cx="4351565" cy="1847088"/>
          </a:xfrm>
          <a:prstGeom prst="rect">
            <a:avLst/>
          </a:prstGeom>
          <a:solidFill>
            <a:srgbClr val="CBC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 userDrawn="1"/>
        </p:nvSpPr>
        <p:spPr>
          <a:xfrm>
            <a:off x="255589" y="4489893"/>
            <a:ext cx="2157984" cy="1847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36549" y="847042"/>
            <a:ext cx="2639457" cy="1652878"/>
          </a:xfrm>
        </p:spPr>
        <p:txBody>
          <a:bodyPr/>
          <a:lstStyle>
            <a:lvl1pPr>
              <a:buFontTx/>
              <a:buNone/>
              <a:defRPr>
                <a:solidFill>
                  <a:schemeClr val="bg2"/>
                </a:solidFill>
              </a:defRPr>
            </a:lvl1pPr>
            <a:lvl2pPr marL="45720" indent="0">
              <a:buFontTx/>
              <a:buNone/>
              <a:defRPr>
                <a:solidFill>
                  <a:schemeClr val="bg2"/>
                </a:solidFill>
              </a:defRPr>
            </a:lvl2pPr>
            <a:lvl3pPr marL="283464" indent="0">
              <a:buFontTx/>
              <a:buNone/>
              <a:defRPr>
                <a:solidFill>
                  <a:schemeClr val="bg2"/>
                </a:solidFill>
              </a:defRPr>
            </a:lvl3pPr>
            <a:lvl4pPr marL="521208" indent="0">
              <a:buFontTx/>
              <a:buNone/>
              <a:defRPr>
                <a:solidFill>
                  <a:schemeClr val="bg2"/>
                </a:solidFill>
              </a:defRPr>
            </a:lvl4pPr>
            <a:lvl5pPr marL="7955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85630" y="847042"/>
            <a:ext cx="1321938" cy="1652878"/>
          </a:xfrm>
        </p:spPr>
        <p:txBody>
          <a:bodyPr/>
          <a:lstStyle>
            <a:lvl1pPr>
              <a:buFontTx/>
              <a:buNone/>
              <a:defRPr>
                <a:solidFill>
                  <a:schemeClr val="bg2"/>
                </a:solidFill>
              </a:defRPr>
            </a:lvl1pPr>
            <a:lvl2pPr marL="45720" indent="0">
              <a:buFontTx/>
              <a:buNone/>
              <a:defRPr>
                <a:solidFill>
                  <a:schemeClr val="bg2"/>
                </a:solidFill>
              </a:defRPr>
            </a:lvl2pPr>
            <a:lvl3pPr marL="283464" indent="0">
              <a:buFontTx/>
              <a:buNone/>
              <a:defRPr>
                <a:solidFill>
                  <a:schemeClr val="bg2"/>
                </a:solidFill>
              </a:defRPr>
            </a:lvl3pPr>
            <a:lvl4pPr marL="521208" indent="0">
              <a:buFontTx/>
              <a:buNone/>
              <a:defRPr>
                <a:solidFill>
                  <a:schemeClr val="bg2"/>
                </a:solidFill>
              </a:defRPr>
            </a:lvl4pPr>
            <a:lvl5pPr marL="7955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12259" y="847041"/>
            <a:ext cx="1988459" cy="1669655"/>
          </a:xfrm>
        </p:spPr>
        <p:txBody>
          <a:bodyPr/>
          <a:lstStyle>
            <a:lvl1pPr>
              <a:buFontTx/>
              <a:buNone/>
              <a:defRPr>
                <a:solidFill>
                  <a:schemeClr val="bg2"/>
                </a:solidFill>
              </a:defRPr>
            </a:lvl1pPr>
            <a:lvl2pPr marL="45720" indent="0">
              <a:buFontTx/>
              <a:buNone/>
              <a:defRPr>
                <a:solidFill>
                  <a:schemeClr val="bg2"/>
                </a:solidFill>
              </a:defRPr>
            </a:lvl2pPr>
            <a:lvl3pPr marL="283464" indent="0">
              <a:buFontTx/>
              <a:buNone/>
              <a:defRPr>
                <a:solidFill>
                  <a:schemeClr val="bg2"/>
                </a:solidFill>
              </a:defRPr>
            </a:lvl3pPr>
            <a:lvl4pPr marL="521208" indent="0">
              <a:buFontTx/>
              <a:buNone/>
              <a:defRPr>
                <a:solidFill>
                  <a:schemeClr val="bg2"/>
                </a:solidFill>
              </a:defRPr>
            </a:lvl4pPr>
            <a:lvl5pPr marL="7955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1047" y="4588778"/>
            <a:ext cx="1936750" cy="1635854"/>
          </a:xfrm>
        </p:spPr>
        <p:txBody>
          <a:bodyPr/>
          <a:lstStyle>
            <a:lvl1pPr>
              <a:buFontTx/>
              <a:buNone/>
              <a:defRPr>
                <a:solidFill>
                  <a:schemeClr val="bg2"/>
                </a:solidFill>
              </a:defRPr>
            </a:lvl1pPr>
            <a:lvl2pPr marL="45720" indent="0">
              <a:buFontTx/>
              <a:buNone/>
              <a:defRPr>
                <a:solidFill>
                  <a:schemeClr val="bg2"/>
                </a:solidFill>
              </a:defRPr>
            </a:lvl2pPr>
            <a:lvl3pPr marL="283464" indent="0">
              <a:buFontTx/>
              <a:buNone/>
              <a:defRPr>
                <a:solidFill>
                  <a:schemeClr val="bg2"/>
                </a:solidFill>
              </a:defRPr>
            </a:lvl3pPr>
            <a:lvl4pPr marL="521208" indent="0">
              <a:buFontTx/>
              <a:buNone/>
              <a:defRPr>
                <a:solidFill>
                  <a:schemeClr val="bg2"/>
                </a:solidFill>
              </a:defRPr>
            </a:lvl4pPr>
            <a:lvl5pPr marL="7955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36549" y="2708920"/>
            <a:ext cx="4174644" cy="1636577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  <a:lvl2pPr marL="45720" indent="0">
              <a:buFontTx/>
              <a:buNone/>
              <a:defRPr>
                <a:solidFill>
                  <a:schemeClr val="bg2"/>
                </a:solidFill>
              </a:defRPr>
            </a:lvl2pPr>
            <a:lvl3pPr marL="283464" indent="0">
              <a:buFontTx/>
              <a:buNone/>
              <a:defRPr>
                <a:solidFill>
                  <a:schemeClr val="bg2"/>
                </a:solidFill>
              </a:defRPr>
            </a:lvl3pPr>
            <a:lvl4pPr marL="521208" indent="0">
              <a:buFontTx/>
              <a:buNone/>
              <a:defRPr>
                <a:solidFill>
                  <a:schemeClr val="bg2"/>
                </a:solidFill>
              </a:defRPr>
            </a:lvl4pPr>
            <a:lvl5pPr marL="7955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36549" y="4600354"/>
            <a:ext cx="4174644" cy="1641055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  <a:lvl2pPr marL="45720" indent="0">
              <a:buFontTx/>
              <a:buNone/>
              <a:defRPr>
                <a:solidFill>
                  <a:schemeClr val="bg2"/>
                </a:solidFill>
              </a:defRPr>
            </a:lvl2pPr>
            <a:lvl3pPr marL="283464" indent="0">
              <a:buFontTx/>
              <a:buNone/>
              <a:defRPr>
                <a:solidFill>
                  <a:schemeClr val="bg2"/>
                </a:solidFill>
              </a:defRPr>
            </a:lvl3pPr>
            <a:lvl4pPr marL="521208" indent="0">
              <a:buFontTx/>
              <a:buNone/>
              <a:defRPr>
                <a:solidFill>
                  <a:schemeClr val="bg2"/>
                </a:solidFill>
              </a:defRPr>
            </a:lvl4pPr>
            <a:lvl5pPr marL="7955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930294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able of Contents 2 - 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6375" y="3540781"/>
            <a:ext cx="8780463" cy="89988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06375" y="4437037"/>
            <a:ext cx="8780463" cy="8998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06375" y="5335794"/>
            <a:ext cx="8780463" cy="89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25970"/>
            <a:ext cx="7655045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65943" y="3617215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465943" y="4527754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2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65943" y="5427640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930" y="3633010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8930" y="4530216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88930" y="5429236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65943" y="4006603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1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465943" y="4908753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2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465943" y="5817028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3</a:t>
            </a:r>
          </a:p>
        </p:txBody>
      </p:sp>
    </p:spTree>
    <p:extLst>
      <p:ext uri="{BB962C8B-B14F-4D97-AF65-F5344CB8AC3E}">
        <p14:creationId xmlns:p14="http://schemas.microsoft.com/office/powerpoint/2010/main" val="1024701565"/>
      </p:ext>
    </p:extLst>
  </p:cSld>
  <p:clrMapOvr>
    <a:masterClrMapping/>
  </p:clrMapOvr>
</p:sldLayout>
</file>

<file path=ppt/slideLayouts/slideLayout5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rrow Graphic (1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Arrow Graphic – 1 arrow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208428" y="1461155"/>
            <a:ext cx="8778410" cy="48761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502137" y="1718818"/>
            <a:ext cx="4019529" cy="43296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4685816" y="1718818"/>
            <a:ext cx="4013568" cy="432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59345" y="1840674"/>
            <a:ext cx="3686152" cy="4114449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5070" y="1852928"/>
            <a:ext cx="3520089" cy="4049203"/>
          </a:xfrm>
        </p:spPr>
        <p:txBody>
          <a:bodyPr anchor="ctr"/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0660" y="642937"/>
            <a:ext cx="8763309" cy="7143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cap="none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Graph 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5" name="Isosceles Triangle 34"/>
          <p:cNvSpPr>
            <a:spLocks noChangeAspect="1"/>
          </p:cNvSpPr>
          <p:nvPr userDrawn="1"/>
        </p:nvSpPr>
        <p:spPr>
          <a:xfrm rot="5400000">
            <a:off x="4599775" y="3822023"/>
            <a:ext cx="257960" cy="12898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1411" y="6136599"/>
            <a:ext cx="8202168" cy="0"/>
          </a:xfrm>
          <a:prstGeom prst="line">
            <a:avLst/>
          </a:prstGeom>
          <a:ln w="3175" cap="sq" cmpd="sng">
            <a:solidFill>
              <a:schemeClr val="bg1"/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18917"/>
      </p:ext>
    </p:extLst>
  </p:cSld>
  <p:clrMapOvr>
    <a:masterClrMapping/>
  </p:clrMapOvr>
</p:sldLayout>
</file>

<file path=ppt/slideLayouts/slideLayout5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rrow Graphic (4 ar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206375" y="738231"/>
            <a:ext cx="8780463" cy="5605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Arrow Graphic – 4 arrows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500062" y="1007379"/>
            <a:ext cx="2545142" cy="1031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3187817" y="1007379"/>
            <a:ext cx="5502377" cy="1031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Isosceles Triangle 60"/>
          <p:cNvSpPr>
            <a:spLocks noChangeAspect="1"/>
          </p:cNvSpPr>
          <p:nvPr userDrawn="1"/>
        </p:nvSpPr>
        <p:spPr>
          <a:xfrm rot="5400000">
            <a:off x="3120181" y="1507399"/>
            <a:ext cx="257960" cy="12898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 Placeholder 5"/>
          <p:cNvSpPr>
            <a:spLocks noGrp="1"/>
          </p:cNvSpPr>
          <p:nvPr userDrawn="1">
            <p:ph type="body" sz="quarter" idx="14"/>
          </p:nvPr>
        </p:nvSpPr>
        <p:spPr>
          <a:xfrm>
            <a:off x="657269" y="1098960"/>
            <a:ext cx="2236933" cy="838897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5" name="Straight Connector 114"/>
          <p:cNvCxnSpPr/>
          <p:nvPr userDrawn="1"/>
        </p:nvCxnSpPr>
        <p:spPr>
          <a:xfrm>
            <a:off x="491411" y="2133250"/>
            <a:ext cx="8202168" cy="0"/>
          </a:xfrm>
          <a:prstGeom prst="line">
            <a:avLst/>
          </a:prstGeom>
          <a:ln w="3175" cap="sq" cmpd="sng">
            <a:solidFill>
              <a:schemeClr val="bg1"/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 userDrawn="1">
            <p:ph type="body" sz="quarter" idx="35"/>
          </p:nvPr>
        </p:nvSpPr>
        <p:spPr>
          <a:xfrm>
            <a:off x="3439486" y="1091341"/>
            <a:ext cx="5150914" cy="854905"/>
          </a:xfrm>
        </p:spPr>
        <p:txBody>
          <a:bodyPr anchor="ctr"/>
          <a:lstStyle>
            <a:lvl1pPr>
              <a:spcBef>
                <a:spcPts val="100"/>
              </a:spcBef>
              <a:spcAft>
                <a:spcPts val="200"/>
              </a:spcAft>
              <a:defRPr sz="1000"/>
            </a:lvl1pPr>
            <a:lvl2pPr marL="182880" indent="-164592">
              <a:spcBef>
                <a:spcPts val="100"/>
              </a:spcBef>
              <a:spcAft>
                <a:spcPts val="200"/>
              </a:spcAft>
              <a:defRPr sz="1000"/>
            </a:lvl2pPr>
            <a:lvl3pPr marL="365760" indent="-155448">
              <a:spcBef>
                <a:spcPts val="100"/>
              </a:spcBef>
              <a:spcAft>
                <a:spcPts val="200"/>
              </a:spcAft>
              <a:defRPr sz="900"/>
            </a:lvl3pPr>
            <a:lvl4pPr marL="548640" indent="-155448">
              <a:spcBef>
                <a:spcPts val="100"/>
              </a:spcBef>
              <a:spcAft>
                <a:spcPts val="200"/>
              </a:spcAft>
              <a:defRPr sz="800"/>
            </a:lvl4pPr>
            <a:lvl5pPr marL="731520" indent="-155448">
              <a:spcBef>
                <a:spcPts val="100"/>
              </a:spcBef>
              <a:spcAft>
                <a:spcPts val="20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500062" y="2340491"/>
            <a:ext cx="2545142" cy="1031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3187817" y="2340491"/>
            <a:ext cx="5502377" cy="1031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Isosceles Triangle 62"/>
          <p:cNvSpPr>
            <a:spLocks noChangeAspect="1"/>
          </p:cNvSpPr>
          <p:nvPr userDrawn="1"/>
        </p:nvSpPr>
        <p:spPr>
          <a:xfrm rot="5400000">
            <a:off x="3120181" y="2840511"/>
            <a:ext cx="257960" cy="12898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57269" y="2432072"/>
            <a:ext cx="2236933" cy="838897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491411" y="3466362"/>
            <a:ext cx="8202168" cy="0"/>
          </a:xfrm>
          <a:prstGeom prst="line">
            <a:avLst/>
          </a:prstGeom>
          <a:ln w="3175" cap="sq" cmpd="sng">
            <a:solidFill>
              <a:schemeClr val="bg1"/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 userDrawn="1"/>
        </p:nvSpPr>
        <p:spPr>
          <a:xfrm>
            <a:off x="500062" y="3670191"/>
            <a:ext cx="2545142" cy="1031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3187817" y="3670191"/>
            <a:ext cx="5502377" cy="1031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Isosceles Triangle 71"/>
          <p:cNvSpPr>
            <a:spLocks noChangeAspect="1"/>
          </p:cNvSpPr>
          <p:nvPr userDrawn="1"/>
        </p:nvSpPr>
        <p:spPr>
          <a:xfrm rot="5400000">
            <a:off x="3120181" y="4170211"/>
            <a:ext cx="257960" cy="12898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57269" y="3770161"/>
            <a:ext cx="2236933" cy="838897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>
            <a:off x="491411" y="4796062"/>
            <a:ext cx="8202168" cy="0"/>
          </a:xfrm>
          <a:prstGeom prst="line">
            <a:avLst/>
          </a:prstGeom>
          <a:ln w="3175" cap="sq" cmpd="sng">
            <a:solidFill>
              <a:schemeClr val="bg1"/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 userDrawn="1"/>
        </p:nvSpPr>
        <p:spPr>
          <a:xfrm>
            <a:off x="500062" y="5010728"/>
            <a:ext cx="2545142" cy="1031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3187817" y="5010728"/>
            <a:ext cx="5502377" cy="1031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Isosceles Triangle 80"/>
          <p:cNvSpPr>
            <a:spLocks noChangeAspect="1"/>
          </p:cNvSpPr>
          <p:nvPr userDrawn="1"/>
        </p:nvSpPr>
        <p:spPr>
          <a:xfrm rot="5400000">
            <a:off x="3120181" y="5510748"/>
            <a:ext cx="257960" cy="12898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57269" y="5110698"/>
            <a:ext cx="2236933" cy="838897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491411" y="6136599"/>
            <a:ext cx="8202168" cy="0"/>
          </a:xfrm>
          <a:prstGeom prst="line">
            <a:avLst/>
          </a:prstGeom>
          <a:ln w="3175" cap="sq" cmpd="sng">
            <a:solidFill>
              <a:schemeClr val="bg1"/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39486" y="2431725"/>
            <a:ext cx="5150914" cy="854905"/>
          </a:xfrm>
        </p:spPr>
        <p:txBody>
          <a:bodyPr anchor="ctr"/>
          <a:lstStyle>
            <a:lvl1pPr>
              <a:spcBef>
                <a:spcPts val="100"/>
              </a:spcBef>
              <a:spcAft>
                <a:spcPts val="200"/>
              </a:spcAft>
              <a:defRPr sz="1000"/>
            </a:lvl1pPr>
            <a:lvl2pPr marL="182880" indent="-164592">
              <a:spcBef>
                <a:spcPts val="100"/>
              </a:spcBef>
              <a:spcAft>
                <a:spcPts val="200"/>
              </a:spcAft>
              <a:defRPr sz="1000"/>
            </a:lvl2pPr>
            <a:lvl3pPr marL="365760" indent="-155448">
              <a:spcBef>
                <a:spcPts val="100"/>
              </a:spcBef>
              <a:spcAft>
                <a:spcPts val="200"/>
              </a:spcAft>
              <a:defRPr sz="900"/>
            </a:lvl3pPr>
            <a:lvl4pPr marL="548640" indent="-155448">
              <a:spcBef>
                <a:spcPts val="100"/>
              </a:spcBef>
              <a:spcAft>
                <a:spcPts val="200"/>
              </a:spcAft>
              <a:defRPr sz="800"/>
            </a:lvl4pPr>
            <a:lvl5pPr marL="731520" indent="-155448">
              <a:spcBef>
                <a:spcPts val="100"/>
              </a:spcBef>
              <a:spcAft>
                <a:spcPts val="20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6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3439486" y="3755484"/>
            <a:ext cx="5150914" cy="854905"/>
          </a:xfrm>
        </p:spPr>
        <p:txBody>
          <a:bodyPr anchor="ctr"/>
          <a:lstStyle>
            <a:lvl1pPr>
              <a:spcBef>
                <a:spcPts val="100"/>
              </a:spcBef>
              <a:spcAft>
                <a:spcPts val="200"/>
              </a:spcAft>
              <a:defRPr sz="1000"/>
            </a:lvl1pPr>
            <a:lvl2pPr marL="182880" indent="-164592">
              <a:spcBef>
                <a:spcPts val="100"/>
              </a:spcBef>
              <a:spcAft>
                <a:spcPts val="200"/>
              </a:spcAft>
              <a:defRPr sz="1000"/>
            </a:lvl2pPr>
            <a:lvl3pPr marL="365760" indent="-155448">
              <a:spcBef>
                <a:spcPts val="100"/>
              </a:spcBef>
              <a:spcAft>
                <a:spcPts val="200"/>
              </a:spcAft>
              <a:defRPr sz="900"/>
            </a:lvl3pPr>
            <a:lvl4pPr marL="548640" indent="-155448">
              <a:spcBef>
                <a:spcPts val="100"/>
              </a:spcBef>
              <a:spcAft>
                <a:spcPts val="200"/>
              </a:spcAft>
              <a:defRPr sz="800"/>
            </a:lvl4pPr>
            <a:lvl5pPr marL="731520" indent="-155448">
              <a:spcBef>
                <a:spcPts val="100"/>
              </a:spcBef>
              <a:spcAft>
                <a:spcPts val="20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39486" y="5091125"/>
            <a:ext cx="5150914" cy="854905"/>
          </a:xfrm>
        </p:spPr>
        <p:txBody>
          <a:bodyPr anchor="ctr"/>
          <a:lstStyle>
            <a:lvl1pPr>
              <a:spcBef>
                <a:spcPts val="100"/>
              </a:spcBef>
              <a:spcAft>
                <a:spcPts val="200"/>
              </a:spcAft>
              <a:defRPr sz="1000"/>
            </a:lvl1pPr>
            <a:lvl2pPr marL="182880" indent="-164592">
              <a:spcBef>
                <a:spcPts val="100"/>
              </a:spcBef>
              <a:spcAft>
                <a:spcPts val="200"/>
              </a:spcAft>
              <a:defRPr sz="1000"/>
            </a:lvl2pPr>
            <a:lvl3pPr marL="365760" indent="-155448">
              <a:spcBef>
                <a:spcPts val="100"/>
              </a:spcBef>
              <a:spcAft>
                <a:spcPts val="200"/>
              </a:spcAft>
              <a:defRPr sz="900"/>
            </a:lvl3pPr>
            <a:lvl4pPr marL="548640" indent="-155448">
              <a:spcBef>
                <a:spcPts val="100"/>
              </a:spcBef>
              <a:spcAft>
                <a:spcPts val="200"/>
              </a:spcAft>
              <a:defRPr sz="800"/>
            </a:lvl4pPr>
            <a:lvl5pPr marL="731520" indent="-155448">
              <a:spcBef>
                <a:spcPts val="100"/>
              </a:spcBef>
              <a:spcAft>
                <a:spcPts val="20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056861"/>
      </p:ext>
    </p:extLst>
  </p:cSld>
  <p:clrMapOvr>
    <a:masterClrMapping/>
  </p:clrMapOvr>
</p:sldLayout>
</file>

<file path=ppt/slideLayouts/slideLayout5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imple Ta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Simple Table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4894" y="642937"/>
            <a:ext cx="8767438" cy="49796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cap="none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Chart Description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1"/>
          </p:nvPr>
        </p:nvSpPr>
        <p:spPr>
          <a:xfrm>
            <a:off x="189496" y="1200150"/>
            <a:ext cx="8792579" cy="51863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56111"/>
      </p:ext>
    </p:extLst>
  </p:cSld>
  <p:clrMapOvr>
    <a:masterClrMapping/>
  </p:clrMapOvr>
</p:sldLayout>
</file>

<file path=ppt/slideLayouts/slideLayout5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har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29166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Graph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0660" y="642937"/>
            <a:ext cx="8763309" cy="7143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cap="none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Graph 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00" y="1413090"/>
            <a:ext cx="8777442" cy="246095"/>
          </a:xfrm>
        </p:spPr>
        <p:txBody>
          <a:bodyPr>
            <a:no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graph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178702" y="1711325"/>
            <a:ext cx="8803373" cy="44881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26882" y="6257924"/>
            <a:ext cx="8755193" cy="194633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citation information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77644"/>
      </p:ext>
    </p:extLst>
  </p:cSld>
  <p:clrMapOvr>
    <a:masterClrMapping/>
  </p:clrMapOvr>
</p:sldLayout>
</file>

<file path=ppt/slideLayouts/slideLayout5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hart Grap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37792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Graph − 2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9" y="642937"/>
            <a:ext cx="8761779" cy="7143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cap="none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Chart Description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11463" y="1413089"/>
            <a:ext cx="4297140" cy="272835"/>
          </a:xfrm>
        </p:spPr>
        <p:txBody>
          <a:bodyPr>
            <a:noAutofit/>
          </a:bodyPr>
          <a:lstStyle>
            <a:lvl1pPr>
              <a:buFontTx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188337" y="1711325"/>
            <a:ext cx="4323277" cy="44881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26882" y="6257925"/>
            <a:ext cx="4315189" cy="194633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citation information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71649" y="1413090"/>
            <a:ext cx="4309564" cy="258548"/>
          </a:xfrm>
        </p:spPr>
        <p:txBody>
          <a:bodyPr>
            <a:noAutofit/>
          </a:bodyPr>
          <a:lstStyle>
            <a:lvl1pPr>
              <a:buFontTx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59580" y="1711325"/>
            <a:ext cx="4322495" cy="44881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66886" y="6257925"/>
            <a:ext cx="4315189" cy="194633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citation information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14759"/>
      </p:ext>
    </p:extLst>
  </p:cSld>
  <p:clrMapOvr>
    <a:masterClrMapping/>
  </p:clrMapOvr>
</p:sldLayout>
</file>

<file path=ppt/slideLayouts/slideLayout5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hart Graph with Legen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7229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Line Graph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9" y="642937"/>
            <a:ext cx="8779487" cy="7143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cap="none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Graph Description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11462" y="1413090"/>
            <a:ext cx="8779239" cy="246095"/>
          </a:xfrm>
        </p:spPr>
        <p:txBody>
          <a:bodyPr>
            <a:noAutofit/>
          </a:bodyPr>
          <a:lstStyle>
            <a:lvl1pPr>
              <a:buFontTx/>
              <a:buNone/>
              <a:defRPr sz="1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graph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 hasCustomPrompt="1"/>
          </p:nvPr>
        </p:nvSpPr>
        <p:spPr>
          <a:xfrm>
            <a:off x="188338" y="1711325"/>
            <a:ext cx="8793737" cy="44881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26882" y="6257924"/>
            <a:ext cx="8755193" cy="194633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citation information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784983" y="2077339"/>
            <a:ext cx="1193233" cy="967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868872" y="2163125"/>
            <a:ext cx="1023457" cy="38712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 </a:t>
            </a:r>
            <a:br>
              <a:rPr lang="en-US" dirty="0"/>
            </a:br>
            <a:r>
              <a:rPr lang="en-US" dirty="0"/>
              <a:t>of graph legend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87605"/>
      </p:ext>
    </p:extLst>
  </p:cSld>
  <p:clrMapOvr>
    <a:masterClrMapping/>
  </p:clrMapOvr>
</p:sldLayout>
</file>

<file path=ppt/slideLayouts/slideLayout5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34359"/>
            <a:ext cx="7646418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Graph and Table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1670" y="642937"/>
            <a:ext cx="8770405" cy="7143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cap="none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Graph and Table Description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11463" y="1413089"/>
            <a:ext cx="4360538" cy="272835"/>
          </a:xfrm>
        </p:spPr>
        <p:txBody>
          <a:bodyPr>
            <a:noAutofit/>
          </a:bodyPr>
          <a:lstStyle>
            <a:lvl1pPr>
              <a:buFontTx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graph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 hasCustomPrompt="1"/>
          </p:nvPr>
        </p:nvSpPr>
        <p:spPr>
          <a:xfrm>
            <a:off x="188338" y="1711325"/>
            <a:ext cx="4395788" cy="44393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26883" y="6257924"/>
            <a:ext cx="4313578" cy="195401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citation information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95867" y="1413090"/>
            <a:ext cx="4286208" cy="258548"/>
          </a:xfrm>
        </p:spPr>
        <p:txBody>
          <a:bodyPr>
            <a:noAutofit/>
          </a:bodyPr>
          <a:lstStyle>
            <a:lvl1pPr>
              <a:buFontTx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table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25610" y="6257925"/>
            <a:ext cx="4256465" cy="194634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citation information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23"/>
          </p:nvPr>
        </p:nvSpPr>
        <p:spPr>
          <a:xfrm>
            <a:off x="4661112" y="1714233"/>
            <a:ext cx="4320963" cy="444341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52287"/>
      </p:ext>
    </p:extLst>
  </p:cSld>
  <p:clrMapOvr>
    <a:masterClrMapping/>
  </p:clrMapOvr>
</p:sldLayout>
</file>

<file path=ppt/slideLayouts/slideLayout5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125" y="134359"/>
            <a:ext cx="7655044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798865"/>
      </p:ext>
    </p:extLst>
  </p:cSld>
  <p:clrMapOvr>
    <a:masterClrMapping/>
  </p:clrMapOvr>
</p:sldLayout>
</file>

<file path=ppt/slideLayouts/slideLayout5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End Page LLP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25968"/>
            <a:ext cx="9144000" cy="4320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94708" y="75500"/>
            <a:ext cx="1090569" cy="4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414684" y="6434003"/>
            <a:ext cx="43477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Skadden</a:t>
            </a:r>
            <a:r>
              <a:rPr lang="en-US" sz="800" baseline="0" dirty="0">
                <a:solidFill>
                  <a:schemeClr val="tx1"/>
                </a:solidFill>
              </a:rPr>
              <a:t>, Arps, Slate, Meagher &amp; Flom LLP and Affiliates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39" y="6080379"/>
            <a:ext cx="825623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2868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able of Contents 2 - 4 Sec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6375" y="2642944"/>
            <a:ext cx="8780463" cy="89988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06375" y="3539200"/>
            <a:ext cx="8780463" cy="8998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06375" y="4437957"/>
            <a:ext cx="8780463" cy="89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6375" y="5334213"/>
            <a:ext cx="8780463" cy="8998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25970"/>
            <a:ext cx="7655045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65943" y="2719378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465943" y="3629917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2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65943" y="4529803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65943" y="5438078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4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930" y="2735173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8930" y="3632379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88930" y="4531399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88930" y="5436711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65943" y="3108766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1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465943" y="4010916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2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465943" y="4919191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3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465943" y="5827466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4</a:t>
            </a:r>
          </a:p>
        </p:txBody>
      </p:sp>
    </p:spTree>
    <p:extLst>
      <p:ext uri="{BB962C8B-B14F-4D97-AF65-F5344CB8AC3E}">
        <p14:creationId xmlns:p14="http://schemas.microsoft.com/office/powerpoint/2010/main" val="773270401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able of Contents 2 - 5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6375" y="1743978"/>
            <a:ext cx="8780463" cy="89988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06375" y="2640234"/>
            <a:ext cx="8780463" cy="8998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06375" y="3538991"/>
            <a:ext cx="8780463" cy="89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6375" y="4435247"/>
            <a:ext cx="8780463" cy="8998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06375" y="5333998"/>
            <a:ext cx="8780463" cy="89988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125" y="125970"/>
            <a:ext cx="7655045" cy="382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65943" y="1820412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465943" y="2730951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2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65943" y="3630837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65943" y="4539112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4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465943" y="5430609"/>
            <a:ext cx="7315200" cy="341018"/>
          </a:xfrm>
        </p:spPr>
        <p:txBody>
          <a:bodyPr lIns="0" tIns="0" r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1200" b="1" baseline="0">
                <a:solidFill>
                  <a:schemeClr val="bg2"/>
                </a:solidFill>
                <a:latin typeface="+mn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5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930" y="1836207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8930" y="2733413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88930" y="3632433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88930" y="4537745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88930" y="5426978"/>
            <a:ext cx="827474" cy="697268"/>
          </a:xfrm>
          <a:prstGeom prst="rect">
            <a:avLst/>
          </a:prstGeom>
        </p:spPr>
        <p:txBody>
          <a:bodyPr anchor="ctr" anchorCtr="0"/>
          <a:lstStyle>
            <a:lvl1pPr algn="l">
              <a:buFontTx/>
              <a:buNone/>
              <a:defRPr sz="6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65943" y="2209800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1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465943" y="3111950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2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465943" y="4020225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3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465943" y="4928500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4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465943" y="5811608"/>
            <a:ext cx="7315200" cy="315286"/>
          </a:xfrm>
        </p:spPr>
        <p:txBody>
          <a:bodyPr lIns="0" tIns="0" rIns="0" bIns="0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SzTx/>
              <a:buFontTx/>
              <a:buNone/>
              <a:tabLst/>
              <a:defRPr sz="900" b="0" baseline="0">
                <a:solidFill>
                  <a:schemeClr val="bg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2pPr>
            <a:lvl3pPr marL="64008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3pPr>
            <a:lvl4pPr marL="82296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4pPr>
            <a:lvl5pPr marL="1005840" indent="-457200">
              <a:buClr>
                <a:schemeClr val="bg1"/>
              </a:buClr>
              <a:buFont typeface="+mj-lt"/>
              <a:buAutoNum type="arabicPeriod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Description 5</a:t>
            </a:r>
          </a:p>
        </p:txBody>
      </p:sp>
    </p:spTree>
    <p:extLst>
      <p:ext uri="{BB962C8B-B14F-4D97-AF65-F5344CB8AC3E}">
        <p14:creationId xmlns:p14="http://schemas.microsoft.com/office/powerpoint/2010/main" val="3897067609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r Slide Color 2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4788" y="838899"/>
            <a:ext cx="8782049" cy="53949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0294" y="897389"/>
            <a:ext cx="7623058" cy="5245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Clr>
                <a:schemeClr val="accent4"/>
              </a:buClr>
              <a:buFontTx/>
              <a:buNone/>
              <a:defRPr sz="48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30876" y="3178029"/>
            <a:ext cx="710028" cy="697268"/>
          </a:xfrm>
          <a:prstGeom prst="rect">
            <a:avLst/>
          </a:prstGeom>
        </p:spPr>
        <p:txBody>
          <a:bodyPr anchor="ctr" anchorCtr="0"/>
          <a:lstStyle>
            <a:lvl1pPr algn="r">
              <a:buFontTx/>
              <a:buNone/>
              <a:defRPr sz="4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213186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r Slide Color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4788" y="838899"/>
            <a:ext cx="8782049" cy="53949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0294" y="897389"/>
            <a:ext cx="7623058" cy="5245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Clr>
                <a:schemeClr val="accent4"/>
              </a:buClr>
              <a:buFontTx/>
              <a:buNone/>
              <a:defRPr sz="48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571500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30876" y="3178029"/>
            <a:ext cx="710028" cy="697268"/>
          </a:xfrm>
          <a:prstGeom prst="rect">
            <a:avLst/>
          </a:prstGeom>
        </p:spPr>
        <p:txBody>
          <a:bodyPr anchor="ctr" anchorCtr="0"/>
          <a:lstStyle>
            <a:lvl1pPr algn="r">
              <a:buFontTx/>
              <a:buNone/>
              <a:defRPr sz="48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3298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86" y="827772"/>
            <a:ext cx="8480425" cy="5281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Type text or press “tab” to start with first-level bullet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025141" y="6571580"/>
            <a:ext cx="304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97FF8-13E3-448A-AEFA-C8A61B9B478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</a:t>
            </a:r>
            <a:r>
              <a:rPr lang="en-US" sz="700" b="0" i="0" u="none" strike="noStrike" kern="1200" baseline="0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rPr>
              <a:t>Skadden, Arps, Slate, Meagher &amp; Flom LLP and Affiliates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8688" y="6575076"/>
            <a:ext cx="46927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The Nuts and Bolts of M&amp;A:  An Introduction to the M&amp;A Transaction Agreement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4788" y="6486525"/>
            <a:ext cx="8777287" cy="0"/>
          </a:xfrm>
          <a:prstGeom prst="line">
            <a:avLst/>
          </a:prstGeom>
          <a:ln w="3175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38125" y="136882"/>
            <a:ext cx="8229600" cy="416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69" y="183159"/>
            <a:ext cx="825623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7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18" r:id="rId2"/>
    <p:sldLayoutId id="2147483731" r:id="rId3"/>
    <p:sldLayoutId id="2147483740" r:id="rId4"/>
    <p:sldLayoutId id="2147483815" r:id="rId5"/>
    <p:sldLayoutId id="2147483814" r:id="rId6"/>
    <p:sldLayoutId id="2147483760" r:id="rId7"/>
    <p:sldLayoutId id="2147483661" r:id="rId8"/>
    <p:sldLayoutId id="2147483752" r:id="rId9"/>
    <p:sldLayoutId id="2147483755" r:id="rId10"/>
    <p:sldLayoutId id="2147483753" r:id="rId11"/>
    <p:sldLayoutId id="2147483754" r:id="rId12"/>
    <p:sldLayoutId id="2147483666" r:id="rId13"/>
    <p:sldLayoutId id="2147483667" r:id="rId14"/>
    <p:sldLayoutId id="2147483664" r:id="rId15"/>
    <p:sldLayoutId id="2147483671" r:id="rId16"/>
    <p:sldLayoutId id="2147483762" r:id="rId17"/>
    <p:sldLayoutId id="2147483763" r:id="rId18"/>
    <p:sldLayoutId id="2147483764" r:id="rId19"/>
    <p:sldLayoutId id="2147483765" r:id="rId20"/>
    <p:sldLayoutId id="2147483672" r:id="rId21"/>
    <p:sldLayoutId id="2147483675" r:id="rId22"/>
    <p:sldLayoutId id="2147483673" r:id="rId23"/>
    <p:sldLayoutId id="2147483676" r:id="rId24"/>
    <p:sldLayoutId id="2147483766" r:id="rId25"/>
    <p:sldLayoutId id="2147483767" r:id="rId26"/>
    <p:sldLayoutId id="2147483768" r:id="rId27"/>
    <p:sldLayoutId id="2147483769" r:id="rId28"/>
    <p:sldLayoutId id="2147483674" r:id="rId29"/>
    <p:sldLayoutId id="2147483677" r:id="rId30"/>
    <p:sldLayoutId id="2147483723" r:id="rId31"/>
    <p:sldLayoutId id="2147483727" r:id="rId32"/>
    <p:sldLayoutId id="2147483725" r:id="rId33"/>
    <p:sldLayoutId id="2147483735" r:id="rId34"/>
    <p:sldLayoutId id="2147483749" r:id="rId35"/>
    <p:sldLayoutId id="2147483697" r:id="rId36"/>
    <p:sldLayoutId id="2147483715" r:id="rId37"/>
    <p:sldLayoutId id="2147483716" r:id="rId38"/>
    <p:sldLayoutId id="2147483717" r:id="rId39"/>
    <p:sldLayoutId id="2147483773" r:id="rId40"/>
    <p:sldLayoutId id="2147483774" r:id="rId41"/>
    <p:sldLayoutId id="2147483775" r:id="rId42"/>
    <p:sldLayoutId id="2147483784" r:id="rId43"/>
    <p:sldLayoutId id="2147483794" r:id="rId44"/>
    <p:sldLayoutId id="2147483801" r:id="rId45"/>
    <p:sldLayoutId id="2147483803" r:id="rId46"/>
    <p:sldLayoutId id="2147483730" r:id="rId47"/>
    <p:sldLayoutId id="2147483742" r:id="rId48"/>
    <p:sldLayoutId id="2147483771" r:id="rId49"/>
    <p:sldLayoutId id="2147483820" r:id="rId50"/>
    <p:sldLayoutId id="2147483819" r:id="rId51"/>
    <p:sldLayoutId id="2147483651" r:id="rId52"/>
    <p:sldLayoutId id="2147483682" r:id="rId53"/>
    <p:sldLayoutId id="2147483683" r:id="rId54"/>
    <p:sldLayoutId id="2147483685" r:id="rId55"/>
    <p:sldLayoutId id="2147483684" r:id="rId56"/>
    <p:sldLayoutId id="2147483655" r:id="rId57"/>
    <p:sldLayoutId id="2147483696" r:id="rId5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600"/>
        </a:spcAft>
        <a:buClr>
          <a:schemeClr val="bg1"/>
        </a:buClr>
        <a:buSzPct val="35000"/>
        <a:buFont typeface="Arial" pitchFamily="34" charset="0"/>
        <a:buChar char="•"/>
        <a:defRPr sz="14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•"/>
        <a:defRPr sz="1400" kern="12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512064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−"/>
        <a:defRPr sz="1300" kern="1200" baseline="0">
          <a:solidFill>
            <a:schemeClr val="accent6"/>
          </a:solidFill>
          <a:latin typeface="+mn-lt"/>
          <a:ea typeface="+mn-ea"/>
          <a:cs typeface="+mn-cs"/>
        </a:defRPr>
      </a:lvl3pPr>
      <a:lvl4pPr marL="749808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»"/>
        <a:defRPr sz="12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1024128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75000"/>
        <a:buFont typeface="Arial" pitchFamily="34" charset="0"/>
        <a:buChar char="&gt;"/>
        <a:defRPr sz="10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Nuts and Bolts of M&amp;A</a:t>
            </a:r>
          </a:p>
        </p:txBody>
      </p:sp>
      <p:sp>
        <p:nvSpPr>
          <p:cNvPr id="4" name="Date Placeholder 3" descr="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2/24/2020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Presented by Jeffrey H. Cohen &amp; Nicole M. Howell</a:t>
            </a:r>
          </a:p>
          <a:p>
            <a:endParaRPr lang="en-US" dirty="0"/>
          </a:p>
        </p:txBody>
      </p:sp>
      <p:sp>
        <p:nvSpPr>
          <p:cNvPr id="6" name="Text Placeholder 5" descr="" title="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 Introduction to the M&amp;A Transaction Agreement	</a:t>
            </a:r>
          </a:p>
        </p:txBody>
      </p:sp>
    </p:spTree>
    <p:extLst>
      <p:ext uri="{BB962C8B-B14F-4D97-AF65-F5344CB8AC3E}">
        <p14:creationId xmlns:p14="http://schemas.microsoft.com/office/powerpoint/2010/main" val="383176328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38124" y="185768"/>
            <a:ext cx="7646655" cy="382587"/>
          </a:xfrm>
        </p:spPr>
        <p:txBody>
          <a:bodyPr/>
          <a:lstStyle/>
          <a:p>
            <a:r>
              <a:rPr lang="en-US" dirty="0"/>
              <a:t>Representations and Warranties </a:t>
            </a:r>
            <a:r>
              <a:rPr lang="en-US" dirty="0">
                <a:solidFill>
                  <a:schemeClr val="accent6"/>
                </a:solidFill>
              </a:rPr>
              <a:t>– Categories</a:t>
            </a:r>
            <a:endParaRPr lang="en-US" dirty="0"/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Representations as to the agreement and parties</a:t>
            </a:r>
          </a:p>
          <a:p>
            <a:pPr lvl="2"/>
            <a:r>
              <a:rPr lang="en-US" sz="1800" dirty="0"/>
              <a:t>Cover the technical points and facts relevant to the parties’ ability to perform (</a:t>
            </a:r>
            <a:r>
              <a:rPr lang="en-US" sz="1800" i="1" dirty="0"/>
              <a:t>e.g.</a:t>
            </a:r>
            <a:r>
              <a:rPr lang="en-US" sz="1800" dirty="0"/>
              <a:t>, organization, capacity and authority to enter into the agreement; no conflicts or violation of law; enforceability)</a:t>
            </a:r>
          </a:p>
          <a:p>
            <a:pPr lvl="1"/>
            <a:r>
              <a:rPr lang="en-US" sz="2000" b="1" dirty="0"/>
              <a:t>Representations as to the business</a:t>
            </a:r>
          </a:p>
          <a:p>
            <a:pPr lvl="2"/>
            <a:r>
              <a:rPr lang="en-US" sz="1800" dirty="0"/>
              <a:t>Cover facts about the specific subject matter of agreement (</a:t>
            </a:r>
            <a:r>
              <a:rPr lang="en-US" sz="1800" i="1" dirty="0"/>
              <a:t>i.e.</a:t>
            </a:r>
            <a:r>
              <a:rPr lang="en-US" sz="1800" dirty="0"/>
              <a:t>, that Buyer is getting what it bargained for)</a:t>
            </a:r>
          </a:p>
          <a:p>
            <a:pPr lvl="2"/>
            <a:r>
              <a:rPr lang="en-US" sz="1800" dirty="0"/>
              <a:t>Examples include capitalization, financial statements, no undisclosed liabilities, material contracts, compliance with laws, taxes, litigation, etc.</a:t>
            </a:r>
          </a:p>
        </p:txBody>
      </p:sp>
    </p:spTree>
    <p:extLst>
      <p:ext uri="{BB962C8B-B14F-4D97-AF65-F5344CB8AC3E}">
        <p14:creationId xmlns:p14="http://schemas.microsoft.com/office/powerpoint/2010/main" val="889284929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Covenants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6178225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38124" y="187627"/>
            <a:ext cx="7646655" cy="382587"/>
          </a:xfrm>
        </p:spPr>
        <p:txBody>
          <a:bodyPr/>
          <a:lstStyle/>
          <a:p>
            <a:r>
              <a:rPr lang="en-US" dirty="0"/>
              <a:t>Covenants </a:t>
            </a:r>
            <a:r>
              <a:rPr lang="en-US" dirty="0">
                <a:solidFill>
                  <a:schemeClr val="accent6"/>
                </a:solidFill>
              </a:rPr>
              <a:t>– Introduction </a:t>
            </a:r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dirty="0"/>
              <a:t>A covenant is an </a:t>
            </a:r>
            <a:r>
              <a:rPr lang="en-US" sz="2000" u="sng" dirty="0"/>
              <a:t>agreement</a:t>
            </a:r>
            <a:r>
              <a:rPr lang="en-US" sz="2000" dirty="0"/>
              <a:t> between the parties</a:t>
            </a:r>
          </a:p>
          <a:p>
            <a:pPr lvl="2"/>
            <a:r>
              <a:rPr lang="en-US" sz="1900" dirty="0"/>
              <a:t>Distinct from representations</a:t>
            </a:r>
          </a:p>
          <a:p>
            <a:pPr lvl="2"/>
            <a:r>
              <a:rPr lang="en-US" sz="1900" dirty="0"/>
              <a:t>Can be mutual or unilateral</a:t>
            </a:r>
          </a:p>
          <a:p>
            <a:pPr lvl="1"/>
            <a:r>
              <a:rPr lang="en-US" sz="2000" dirty="0"/>
              <a:t>Covenants serve different purposes depending when they are made</a:t>
            </a:r>
          </a:p>
          <a:p>
            <a:pPr lvl="2"/>
            <a:r>
              <a:rPr lang="en-US" sz="1800" dirty="0"/>
              <a:t>Pre-closing covenants</a:t>
            </a:r>
          </a:p>
          <a:p>
            <a:pPr lvl="3"/>
            <a:r>
              <a:rPr lang="en-US" sz="1600" dirty="0"/>
              <a:t>Restrictions on conduct of business being acquired between signing and closing</a:t>
            </a:r>
          </a:p>
          <a:p>
            <a:pPr lvl="4"/>
            <a:r>
              <a:rPr lang="en-US" sz="1400" dirty="0"/>
              <a:t>Protects the business from material changes between signing and closing</a:t>
            </a:r>
          </a:p>
          <a:p>
            <a:pPr lvl="3"/>
            <a:r>
              <a:rPr lang="en-US" sz="1600" dirty="0"/>
              <a:t>Actions to be taken in order to consummate transaction; obligation of a party to perform in a particular manner</a:t>
            </a:r>
          </a:p>
          <a:p>
            <a:pPr lvl="2"/>
            <a:r>
              <a:rPr lang="en-US" sz="1800" dirty="0"/>
              <a:t>Post-closing covenants</a:t>
            </a:r>
          </a:p>
          <a:p>
            <a:pPr lvl="3"/>
            <a:r>
              <a:rPr lang="en-US" sz="1600" dirty="0"/>
              <a:t>Regulates ongoing relationship between the parties for a period of time post-closing</a:t>
            </a:r>
          </a:p>
          <a:p>
            <a:pPr lvl="3"/>
            <a:r>
              <a:rPr lang="en-US" sz="1600" dirty="0"/>
              <a:t>May also be contained in “ancillary agreements” like Transition Services Agreement, Registration Rights Agreement, etc.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4470124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Governs behavior between signing and closing</a:t>
            </a:r>
          </a:p>
          <a:p>
            <a:pPr lvl="1"/>
            <a:r>
              <a:rPr lang="en-US" sz="2000" b="1" dirty="0"/>
              <a:t>Affirmative covenants – “thou shall”</a:t>
            </a:r>
          </a:p>
          <a:p>
            <a:pPr lvl="2"/>
            <a:r>
              <a:rPr lang="en-US" sz="1800" dirty="0"/>
              <a:t>Conduct business in the ordinary course</a:t>
            </a:r>
          </a:p>
          <a:p>
            <a:pPr lvl="2"/>
            <a:r>
              <a:rPr lang="en-US" sz="1800" dirty="0"/>
              <a:t>Use “best efforts” to maintain business and relationships</a:t>
            </a:r>
          </a:p>
          <a:p>
            <a:pPr lvl="1"/>
            <a:r>
              <a:rPr lang="en-US" sz="2000" b="1" dirty="0"/>
              <a:t>Negative covenants – “thou shall not”</a:t>
            </a:r>
          </a:p>
          <a:p>
            <a:pPr lvl="2"/>
            <a:r>
              <a:rPr lang="en-US" sz="1800" dirty="0"/>
              <a:t>Prohibits certain non-ordinary course activities (</a:t>
            </a:r>
            <a:r>
              <a:rPr lang="en-US" sz="1800" i="1" dirty="0"/>
              <a:t>e.g.</a:t>
            </a:r>
            <a:r>
              <a:rPr lang="en-US" sz="1800" dirty="0"/>
              <a:t>, selling stock, incurring material amounts of debt, amending material agreements or entering into new material agreements, selling assets, settling litigation) without Buyer’s consent</a:t>
            </a:r>
          </a:p>
          <a:p>
            <a:pPr lvl="2"/>
            <a:r>
              <a:rPr lang="en-US" sz="1800" dirty="0"/>
              <a:t>Exceptions listed in disclosure schedules</a:t>
            </a:r>
          </a:p>
          <a:p>
            <a:pPr marL="45720" lvl="1" indent="0">
              <a:buNone/>
            </a:pPr>
            <a:endParaRPr lang="en-US" sz="2000" b="1" dirty="0"/>
          </a:p>
          <a:p>
            <a:pPr lvl="2"/>
            <a:endParaRPr lang="en-US" sz="1800" dirty="0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B64DDF57-3ED3-4BA6-B6D3-FFA39674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187627"/>
            <a:ext cx="7646655" cy="382587"/>
          </a:xfrm>
        </p:spPr>
        <p:txBody>
          <a:bodyPr/>
          <a:lstStyle/>
          <a:p>
            <a:r>
              <a:rPr lang="en-US" dirty="0"/>
              <a:t>Covenants </a:t>
            </a:r>
            <a:r>
              <a:rPr lang="en-US" dirty="0">
                <a:solidFill>
                  <a:schemeClr val="accent6"/>
                </a:solidFill>
              </a:rPr>
              <a:t>– Conduct of Business</a:t>
            </a:r>
          </a:p>
        </p:txBody>
      </p:sp>
    </p:spTree>
    <p:extLst>
      <p:ext uri="{BB962C8B-B14F-4D97-AF65-F5344CB8AC3E}">
        <p14:creationId xmlns:p14="http://schemas.microsoft.com/office/powerpoint/2010/main" val="3679273236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Parties required to use “efforts” to satisfy closing conditions</a:t>
            </a:r>
          </a:p>
          <a:p>
            <a:pPr lvl="2"/>
            <a:r>
              <a:rPr lang="en-US" sz="1800" dirty="0"/>
              <a:t>Commitment to make all required filings in a timely manner</a:t>
            </a:r>
          </a:p>
          <a:p>
            <a:pPr lvl="2"/>
            <a:r>
              <a:rPr lang="en-US" sz="1800" dirty="0"/>
              <a:t>Allocation of responsibility for obtaining consents – typically Seller to cooperate with Buyer in obtaining required consents</a:t>
            </a:r>
          </a:p>
          <a:p>
            <a:pPr lvl="1"/>
            <a:r>
              <a:rPr lang="en-US" sz="2000" b="1" dirty="0"/>
              <a:t>Types of consents</a:t>
            </a:r>
          </a:p>
          <a:p>
            <a:pPr lvl="2"/>
            <a:r>
              <a:rPr lang="en-US" sz="1800" dirty="0"/>
              <a:t>Antitrust</a:t>
            </a:r>
          </a:p>
          <a:p>
            <a:pPr lvl="3"/>
            <a:r>
              <a:rPr lang="en-US" sz="1700" dirty="0"/>
              <a:t>Standard for obtaining antitrust approvals is a negotiated point </a:t>
            </a:r>
            <a:r>
              <a:rPr lang="en-US" sz="1700" i="1" dirty="0"/>
              <a:t>(e.g</a:t>
            </a:r>
            <a:r>
              <a:rPr lang="en-US" sz="1700" dirty="0"/>
              <a:t>., “hell or high water” vs. “no divestitures” vs. divestitures up to a specified amount)</a:t>
            </a:r>
          </a:p>
          <a:p>
            <a:pPr lvl="2"/>
            <a:r>
              <a:rPr lang="en-US" sz="1800" dirty="0"/>
              <a:t>Industry regulators (</a:t>
            </a:r>
            <a:r>
              <a:rPr lang="en-US" sz="1800" i="1" dirty="0"/>
              <a:t>e.g.</a:t>
            </a:r>
            <a:r>
              <a:rPr lang="en-US" sz="1800" dirty="0"/>
              <a:t>, banking, insurance, gaming, alcohol, transportation)</a:t>
            </a:r>
          </a:p>
          <a:p>
            <a:pPr lvl="2"/>
            <a:r>
              <a:rPr lang="en-US" sz="1800" dirty="0"/>
              <a:t>Contractual consents from third parties</a:t>
            </a:r>
          </a:p>
          <a:p>
            <a:pPr lvl="2"/>
            <a:r>
              <a:rPr lang="en-US" sz="1800" dirty="0"/>
              <a:t>CFIUS (Committee on Foreign Investment in the United States)</a:t>
            </a:r>
          </a:p>
          <a:p>
            <a:pPr lvl="2"/>
            <a:r>
              <a:rPr lang="en-US" sz="1800" dirty="0"/>
              <a:t>Stockholder approval</a:t>
            </a:r>
          </a:p>
          <a:p>
            <a:pPr lvl="1"/>
            <a:endParaRPr lang="en-US" sz="1800" dirty="0"/>
          </a:p>
          <a:p>
            <a:pPr lvl="1"/>
            <a:endParaRPr lang="en-US" sz="2000" b="1" dirty="0"/>
          </a:p>
          <a:p>
            <a:pPr lvl="2"/>
            <a:endParaRPr lang="en-US" sz="1800" dirty="0"/>
          </a:p>
        </p:txBody>
      </p:sp>
      <p:sp>
        <p:nvSpPr>
          <p:cNvPr id="6" name="Title 2" descr="" title="">
            <a:extLst>
              <a:ext uri="{FF2B5EF4-FFF2-40B4-BE49-F238E27FC236}">
                <a16:creationId xmlns:a16="http://schemas.microsoft.com/office/drawing/2014/main" id="{412009AD-016A-4E48-A68B-05E64FC1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187627"/>
            <a:ext cx="7646655" cy="382587"/>
          </a:xfrm>
        </p:spPr>
        <p:txBody>
          <a:bodyPr/>
          <a:lstStyle/>
          <a:p>
            <a:r>
              <a:rPr lang="en-US" dirty="0"/>
              <a:t>Covenants </a:t>
            </a:r>
            <a:r>
              <a:rPr lang="en-US" dirty="0">
                <a:solidFill>
                  <a:schemeClr val="accent6"/>
                </a:solidFill>
              </a:rPr>
              <a:t>– “Best Efforts” / Required Consents</a:t>
            </a:r>
          </a:p>
        </p:txBody>
      </p:sp>
    </p:spTree>
    <p:extLst>
      <p:ext uri="{BB962C8B-B14F-4D97-AF65-F5344CB8AC3E}">
        <p14:creationId xmlns:p14="http://schemas.microsoft.com/office/powerpoint/2010/main" val="986947574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Fiduciary duties obligate Seller’s board of directors to obtain the highest price reasonably attainable for Seller’s stockholders</a:t>
            </a:r>
          </a:p>
          <a:p>
            <a:pPr lvl="1"/>
            <a:r>
              <a:rPr lang="en-US" sz="2000" b="1" dirty="0"/>
              <a:t>A “no shop” restricts Seller and its representatives from “shopping” the company</a:t>
            </a:r>
          </a:p>
          <a:p>
            <a:pPr lvl="2"/>
            <a:r>
              <a:rPr lang="en-US" sz="1900" dirty="0"/>
              <a:t>More typical in public deals</a:t>
            </a:r>
          </a:p>
          <a:p>
            <a:pPr lvl="2"/>
            <a:r>
              <a:rPr lang="en-US" sz="1900" dirty="0"/>
              <a:t>Cannot solicit competing bids, provide information to competing bidders or engage in related discussions </a:t>
            </a:r>
          </a:p>
          <a:p>
            <a:pPr lvl="1"/>
            <a:r>
              <a:rPr lang="en-US" sz="2000" b="1" dirty="0"/>
              <a:t>Common exceptions to the “no shop” address fiduciary duty issues:</a:t>
            </a:r>
          </a:p>
          <a:p>
            <a:pPr lvl="3"/>
            <a:r>
              <a:rPr lang="en-US" sz="1800" dirty="0"/>
              <a:t>“Window shop”</a:t>
            </a:r>
          </a:p>
          <a:p>
            <a:pPr lvl="3"/>
            <a:r>
              <a:rPr lang="en-US" sz="1800" dirty="0"/>
              <a:t>“Fiduciary out” </a:t>
            </a:r>
          </a:p>
          <a:p>
            <a:pPr lvl="3"/>
            <a:r>
              <a:rPr lang="en-US" sz="1800" dirty="0"/>
              <a:t>“Go shop”</a:t>
            </a:r>
            <a:endParaRPr lang="en-US" sz="2000" b="1" dirty="0"/>
          </a:p>
          <a:p>
            <a:pPr lvl="1"/>
            <a:endParaRPr lang="en-US" sz="1800" dirty="0"/>
          </a:p>
          <a:p>
            <a:pPr lvl="1"/>
            <a:endParaRPr lang="en-US" sz="2000" b="1" dirty="0"/>
          </a:p>
          <a:p>
            <a:pPr lvl="2"/>
            <a:endParaRPr lang="en-US" sz="1800" dirty="0"/>
          </a:p>
        </p:txBody>
      </p:sp>
      <p:sp>
        <p:nvSpPr>
          <p:cNvPr id="6" name="Title 2" descr="" title="">
            <a:extLst>
              <a:ext uri="{FF2B5EF4-FFF2-40B4-BE49-F238E27FC236}">
                <a16:creationId xmlns:a16="http://schemas.microsoft.com/office/drawing/2014/main" id="{2FD1F65E-214C-420B-81F1-39CD0016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187627"/>
            <a:ext cx="7646655" cy="382587"/>
          </a:xfrm>
        </p:spPr>
        <p:txBody>
          <a:bodyPr/>
          <a:lstStyle/>
          <a:p>
            <a:r>
              <a:rPr lang="en-US" dirty="0"/>
              <a:t>Covenants </a:t>
            </a:r>
            <a:r>
              <a:rPr lang="en-US" dirty="0">
                <a:solidFill>
                  <a:schemeClr val="accent6"/>
                </a:solidFill>
              </a:rPr>
              <a:t>– “No Shop”</a:t>
            </a:r>
          </a:p>
        </p:txBody>
      </p:sp>
    </p:spTree>
    <p:extLst>
      <p:ext uri="{BB962C8B-B14F-4D97-AF65-F5344CB8AC3E}">
        <p14:creationId xmlns:p14="http://schemas.microsoft.com/office/powerpoint/2010/main" val="3776734563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Financing</a:t>
            </a:r>
            <a:endParaRPr lang="en-US" sz="1900" dirty="0"/>
          </a:p>
          <a:p>
            <a:pPr lvl="1"/>
            <a:r>
              <a:rPr lang="en-US" sz="2000" b="1" dirty="0"/>
              <a:t>Access to Information</a:t>
            </a:r>
          </a:p>
          <a:p>
            <a:pPr lvl="1"/>
            <a:r>
              <a:rPr lang="en-US" sz="2000" b="1" dirty="0"/>
              <a:t>Notification of Certain Matters</a:t>
            </a:r>
          </a:p>
          <a:p>
            <a:pPr lvl="1"/>
            <a:r>
              <a:rPr lang="en-US" sz="2000" b="1" dirty="0"/>
              <a:t>Employee Matters</a:t>
            </a:r>
          </a:p>
          <a:p>
            <a:pPr lvl="1"/>
            <a:r>
              <a:rPr lang="en-US" sz="2000" b="1" dirty="0"/>
              <a:t>Non-Compete / Non-Solicit / No Hire</a:t>
            </a:r>
          </a:p>
          <a:p>
            <a:pPr lvl="1"/>
            <a:r>
              <a:rPr lang="en-US" sz="2000" b="1" dirty="0"/>
              <a:t>Confidentiality</a:t>
            </a:r>
          </a:p>
          <a:p>
            <a:pPr lvl="1"/>
            <a:r>
              <a:rPr lang="en-US" sz="2000" b="1" dirty="0"/>
              <a:t>Commercial Arrangements</a:t>
            </a:r>
          </a:p>
          <a:p>
            <a:pPr lvl="1"/>
            <a:r>
              <a:rPr lang="en-US" sz="2000" b="1" dirty="0"/>
              <a:t>Director and Officer Indemnification and Insurance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1800" dirty="0"/>
          </a:p>
          <a:p>
            <a:pPr lvl="1"/>
            <a:endParaRPr lang="en-US" sz="2000" b="1" dirty="0"/>
          </a:p>
          <a:p>
            <a:pPr lvl="2"/>
            <a:endParaRPr lang="en-US" sz="1800" dirty="0"/>
          </a:p>
        </p:txBody>
      </p:sp>
      <p:sp>
        <p:nvSpPr>
          <p:cNvPr id="6" name="Title 2" descr="" title="">
            <a:extLst>
              <a:ext uri="{FF2B5EF4-FFF2-40B4-BE49-F238E27FC236}">
                <a16:creationId xmlns:a16="http://schemas.microsoft.com/office/drawing/2014/main" id="{EC5CF4D8-8C7C-450A-9557-9C93F13B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187627"/>
            <a:ext cx="7646655" cy="382587"/>
          </a:xfrm>
        </p:spPr>
        <p:txBody>
          <a:bodyPr/>
          <a:lstStyle/>
          <a:p>
            <a:r>
              <a:rPr lang="en-US" dirty="0"/>
              <a:t>Covenants </a:t>
            </a:r>
            <a:r>
              <a:rPr lang="en-US" dirty="0">
                <a:solidFill>
                  <a:schemeClr val="accent6"/>
                </a:solidFill>
              </a:rPr>
              <a:t>– Other Examples</a:t>
            </a:r>
          </a:p>
        </p:txBody>
      </p:sp>
    </p:spTree>
    <p:extLst>
      <p:ext uri="{BB962C8B-B14F-4D97-AF65-F5344CB8AC3E}">
        <p14:creationId xmlns:p14="http://schemas.microsoft.com/office/powerpoint/2010/main" val="3725131462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3906306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37173" y="174094"/>
            <a:ext cx="8052157" cy="654571"/>
          </a:xfrm>
        </p:spPr>
        <p:txBody>
          <a:bodyPr lIns="0" tIns="0" rIns="0" bIns="0"/>
          <a:lstStyle/>
          <a:p>
            <a:r>
              <a:rPr lang="en-US" dirty="0"/>
              <a:t>Conditions </a:t>
            </a:r>
            <a:r>
              <a:rPr lang="en-US" dirty="0">
                <a:solidFill>
                  <a:schemeClr val="accent6"/>
                </a:solidFill>
              </a:rPr>
              <a:t>– Introduction </a:t>
            </a:r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165807" y="645374"/>
            <a:ext cx="8810689" cy="5704625"/>
          </a:xfrm>
        </p:spPr>
        <p:txBody>
          <a:bodyPr/>
          <a:lstStyle/>
          <a:p>
            <a:pPr lvl="1"/>
            <a:r>
              <a:rPr lang="en-US" sz="1800" b="1" dirty="0"/>
              <a:t>A closing condition provides one or both parties the right to </a:t>
            </a:r>
            <a:r>
              <a:rPr lang="en-US" sz="1800" b="1" u="sng" dirty="0"/>
              <a:t>refuse to close </a:t>
            </a:r>
            <a:r>
              <a:rPr lang="en-US" sz="1800" b="1" dirty="0"/>
              <a:t>the deal if not satisfied</a:t>
            </a:r>
          </a:p>
          <a:p>
            <a:pPr lvl="2"/>
            <a:r>
              <a:rPr lang="en-US" sz="1600" dirty="0"/>
              <a:t>Conditions can be mutual or one way</a:t>
            </a:r>
          </a:p>
          <a:p>
            <a:pPr lvl="2"/>
            <a:r>
              <a:rPr lang="en-US" sz="1600" dirty="0"/>
              <a:t>When coupled with a termination right, may provide a party with a “walk-away” right</a:t>
            </a:r>
          </a:p>
          <a:p>
            <a:pPr lvl="1"/>
            <a:r>
              <a:rPr lang="en-US" sz="1800" b="1" dirty="0"/>
              <a:t>Some conditions call for specific deliverables while other conditions are factual </a:t>
            </a:r>
          </a:p>
          <a:p>
            <a:pPr lvl="1"/>
            <a:r>
              <a:rPr lang="en-US" sz="1800" b="1" dirty="0"/>
              <a:t>Common conditions include:</a:t>
            </a:r>
          </a:p>
          <a:p>
            <a:pPr lvl="2"/>
            <a:r>
              <a:rPr lang="en-US" sz="1600" dirty="0"/>
              <a:t>Absence of injunctions / litigation </a:t>
            </a:r>
          </a:p>
          <a:p>
            <a:pPr lvl="2"/>
            <a:r>
              <a:rPr lang="en-US" sz="1600" dirty="0"/>
              <a:t>Regulatory and third-party approvals</a:t>
            </a:r>
          </a:p>
          <a:p>
            <a:pPr lvl="2"/>
            <a:r>
              <a:rPr lang="en-US" sz="1600" dirty="0"/>
              <a:t>“Bring-down” of representations, warranties and covenants</a:t>
            </a:r>
          </a:p>
          <a:p>
            <a:pPr lvl="2"/>
            <a:r>
              <a:rPr lang="en-US" sz="1600" dirty="0"/>
              <a:t>“No MAE” (absence of a material adverse change) </a:t>
            </a:r>
          </a:p>
          <a:p>
            <a:pPr lvl="2"/>
            <a:r>
              <a:rPr lang="en-US" sz="1600" dirty="0"/>
              <a:t>Stockholder approval </a:t>
            </a:r>
          </a:p>
          <a:p>
            <a:pPr lvl="2"/>
            <a:r>
              <a:rPr lang="en-US" sz="1600" dirty="0"/>
              <a:t>Financing</a:t>
            </a:r>
          </a:p>
          <a:p>
            <a:pPr lvl="2"/>
            <a:r>
              <a:rPr lang="en-US" sz="1600" dirty="0"/>
              <a:t>Execution of ancillary agreements (including key employment agreements)</a:t>
            </a:r>
          </a:p>
        </p:txBody>
      </p:sp>
    </p:spTree>
    <p:extLst>
      <p:ext uri="{BB962C8B-B14F-4D97-AF65-F5344CB8AC3E}">
        <p14:creationId xmlns:p14="http://schemas.microsoft.com/office/powerpoint/2010/main" val="27083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20771" y="191239"/>
            <a:ext cx="8052157" cy="872372"/>
          </a:xfrm>
        </p:spPr>
        <p:txBody>
          <a:bodyPr lIns="0" tIns="0" rIns="0" bIns="0"/>
          <a:lstStyle/>
          <a:p>
            <a:r>
              <a:rPr lang="en-US" dirty="0"/>
              <a:t>Conditions </a:t>
            </a:r>
            <a:r>
              <a:rPr lang="en-US" dirty="0">
                <a:solidFill>
                  <a:schemeClr val="accent6"/>
                </a:solidFill>
              </a:rPr>
              <a:t>– “Bring-Down” </a:t>
            </a:r>
            <a:endParaRPr lang="en-US" dirty="0"/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A “bring-down” condition requires that representations and warranties made by a party be true and correct as of the closing date (and possibly the signing date)</a:t>
            </a:r>
          </a:p>
          <a:p>
            <a:pPr lvl="1"/>
            <a:r>
              <a:rPr lang="en-US" sz="2000" b="1" dirty="0"/>
              <a:t>Materiality standards:</a:t>
            </a:r>
          </a:p>
          <a:p>
            <a:pPr lvl="2"/>
            <a:r>
              <a:rPr lang="en-US" sz="1800" dirty="0"/>
              <a:t>The “bring-down” may be qualified by a “materiality” or “MAE” standard</a:t>
            </a:r>
          </a:p>
          <a:p>
            <a:pPr lvl="2"/>
            <a:r>
              <a:rPr lang="en-US" sz="1800" dirty="0"/>
              <a:t>Buyer will want certain representations that are fundamental (</a:t>
            </a:r>
            <a:r>
              <a:rPr lang="en-US" sz="1800" i="1" dirty="0"/>
              <a:t>e.g.</a:t>
            </a:r>
            <a:r>
              <a:rPr lang="en-US" sz="1800" dirty="0"/>
              <a:t>, corporate organization, capitalization, Seller’s authority, title) not to be qualified by “materiality” or “MAE”</a:t>
            </a:r>
          </a:p>
        </p:txBody>
      </p:sp>
    </p:spTree>
    <p:extLst>
      <p:ext uri="{BB962C8B-B14F-4D97-AF65-F5344CB8AC3E}">
        <p14:creationId xmlns:p14="http://schemas.microsoft.com/office/powerpoint/2010/main" val="375410905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3789352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Condition will typically reference the absence of a “Material Adverse Effect” since the signing date</a:t>
            </a:r>
          </a:p>
          <a:p>
            <a:pPr lvl="2"/>
            <a:r>
              <a:rPr lang="en-US" sz="1800" dirty="0"/>
              <a:t>Describes change in a party’s circumstances (usually the target) that allows the other party to walk away prior to closing </a:t>
            </a:r>
          </a:p>
          <a:p>
            <a:pPr lvl="2"/>
            <a:r>
              <a:rPr lang="en-US" sz="1800" dirty="0"/>
              <a:t>Generally covers a party’s business, operations, financial condition, assets and (sometimes) liabilities</a:t>
            </a:r>
          </a:p>
          <a:p>
            <a:pPr lvl="2"/>
            <a:r>
              <a:rPr lang="en-US" sz="1800" dirty="0"/>
              <a:t>Concept also used to qualify and test bring-down of representations</a:t>
            </a:r>
          </a:p>
          <a:p>
            <a:pPr lvl="3"/>
            <a:r>
              <a:rPr lang="en-US" sz="1700" dirty="0"/>
              <a:t>Exceptions include industry-wide or U.S. economy-wide changes and changes in financial markets, stock price / analyst forecasts, law or GAAP, or resulting from transaction announcement or war / terrorism</a:t>
            </a:r>
          </a:p>
          <a:p>
            <a:pPr lvl="1"/>
            <a:r>
              <a:rPr lang="en-US" sz="2000" b="1" dirty="0"/>
              <a:t>Occurrence of an MAE is very difficult to prove</a:t>
            </a:r>
          </a:p>
        </p:txBody>
      </p:sp>
      <p:sp>
        <p:nvSpPr>
          <p:cNvPr id="6" name="Rectangle 7" descr="" title="">
            <a:extLst>
              <a:ext uri="{FF2B5EF4-FFF2-40B4-BE49-F238E27FC236}">
                <a16:creationId xmlns:a16="http://schemas.microsoft.com/office/drawing/2014/main" id="{5CC0B243-4EB4-43D9-8D64-70FDF7C04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771" y="191239"/>
            <a:ext cx="8052157" cy="872372"/>
          </a:xfrm>
        </p:spPr>
        <p:txBody>
          <a:bodyPr lIns="0" tIns="0" rIns="0" bIns="0"/>
          <a:lstStyle/>
          <a:p>
            <a:r>
              <a:rPr lang="en-US" dirty="0"/>
              <a:t>Conditions </a:t>
            </a:r>
            <a:r>
              <a:rPr lang="en-US" dirty="0">
                <a:solidFill>
                  <a:schemeClr val="accent6"/>
                </a:solidFill>
              </a:rPr>
              <a:t>– “No MAE”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5722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196287" y="165555"/>
            <a:ext cx="8053853" cy="654571"/>
          </a:xfrm>
        </p:spPr>
        <p:txBody>
          <a:bodyPr lIns="0" tIns="0" rIns="0" bIns="0"/>
          <a:lstStyle/>
          <a:p>
            <a:r>
              <a:rPr lang="en-US" dirty="0"/>
              <a:t>Conditions </a:t>
            </a:r>
            <a:r>
              <a:rPr lang="en-US" dirty="0">
                <a:solidFill>
                  <a:schemeClr val="accent6"/>
                </a:solidFill>
              </a:rPr>
              <a:t>– Other Examples</a:t>
            </a:r>
            <a:endParaRPr lang="en-US" dirty="0"/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4640" y="787615"/>
            <a:ext cx="8681856" cy="5540108"/>
          </a:xfrm>
        </p:spPr>
        <p:txBody>
          <a:bodyPr/>
          <a:lstStyle/>
          <a:p>
            <a:pPr lvl="1"/>
            <a:r>
              <a:rPr lang="en-US" sz="2000" b="1" dirty="0"/>
              <a:t>Financing</a:t>
            </a:r>
          </a:p>
          <a:p>
            <a:pPr lvl="1"/>
            <a:r>
              <a:rPr lang="en-US" sz="2000" b="1" dirty="0"/>
              <a:t>Stockholder approval</a:t>
            </a:r>
          </a:p>
          <a:p>
            <a:pPr lvl="2"/>
            <a:r>
              <a:rPr lang="en-US" sz="1800" dirty="0"/>
              <a:t>If Buyer is issuing more than 20% of its outstanding stock in a transaction, NYSE and Nasdaq require stockholder approval, subject to certain exceptions</a:t>
            </a:r>
          </a:p>
          <a:p>
            <a:pPr lvl="2"/>
            <a:r>
              <a:rPr lang="en-US" sz="1800" dirty="0"/>
              <a:t>Magnitude of sale or structure of transaction may give rise to requirement to obtain stockholder approval under state law</a:t>
            </a:r>
          </a:p>
          <a:p>
            <a:pPr lvl="1"/>
            <a:r>
              <a:rPr lang="en-US" sz="2000" b="1" dirty="0"/>
              <a:t>Due diligence </a:t>
            </a:r>
          </a:p>
          <a:p>
            <a:pPr lvl="2"/>
            <a:r>
              <a:rPr lang="en-US" sz="1800" dirty="0"/>
              <a:t>It is more typical for the parties to complete due diligence prior to entering into a definitive transaction agreement</a:t>
            </a:r>
          </a:p>
        </p:txBody>
      </p:sp>
    </p:spTree>
    <p:extLst>
      <p:ext uri="{BB962C8B-B14F-4D97-AF65-F5344CB8AC3E}">
        <p14:creationId xmlns:p14="http://schemas.microsoft.com/office/powerpoint/2010/main" val="3119913589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5237482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170162" y="200301"/>
            <a:ext cx="8053853" cy="654571"/>
          </a:xfrm>
        </p:spPr>
        <p:txBody>
          <a:bodyPr lIns="0" tIns="0" rIns="0" bIns="0"/>
          <a:lstStyle/>
          <a:p>
            <a:r>
              <a:rPr lang="en-US" dirty="0"/>
              <a:t>Termination </a:t>
            </a:r>
            <a:r>
              <a:rPr lang="en-US" dirty="0">
                <a:solidFill>
                  <a:schemeClr val="accent6"/>
                </a:solidFill>
              </a:rPr>
              <a:t>– Introduction </a:t>
            </a:r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787615"/>
            <a:ext cx="8671696" cy="5540108"/>
          </a:xfrm>
        </p:spPr>
        <p:txBody>
          <a:bodyPr/>
          <a:lstStyle/>
          <a:p>
            <a:pPr lvl="1"/>
            <a:r>
              <a:rPr lang="en-US" sz="2000" b="1" dirty="0"/>
              <a:t>Termination rights can be mutual or unilateral</a:t>
            </a:r>
          </a:p>
          <a:p>
            <a:pPr lvl="1"/>
            <a:r>
              <a:rPr lang="en-US" sz="2000" b="1" dirty="0"/>
              <a:t>Difference between termination rights and closing conditions</a:t>
            </a:r>
          </a:p>
          <a:p>
            <a:pPr lvl="2"/>
            <a:r>
              <a:rPr lang="en-US" sz="1800" dirty="0"/>
              <a:t>Conditions provide a basis not to close but do not relieve obligations</a:t>
            </a:r>
          </a:p>
          <a:p>
            <a:pPr lvl="2"/>
            <a:r>
              <a:rPr lang="en-US" sz="1800" dirty="0"/>
              <a:t>Termination right relieves a non-defaulting party of its obligations (other than those that expressly survive termination)</a:t>
            </a:r>
          </a:p>
          <a:p>
            <a:pPr lvl="1"/>
            <a:r>
              <a:rPr lang="en-US" sz="2000" b="1" dirty="0"/>
              <a:t>Termination events or “triggers”</a:t>
            </a:r>
          </a:p>
          <a:p>
            <a:pPr lvl="2"/>
            <a:r>
              <a:rPr lang="en-US" sz="1800" dirty="0"/>
              <a:t>Mutual agreement of Buyer and Seller</a:t>
            </a:r>
          </a:p>
          <a:p>
            <a:pPr lvl="2"/>
            <a:r>
              <a:rPr lang="en-US" sz="1800" dirty="0"/>
              <a:t>Permanent injunction blocking transaction</a:t>
            </a:r>
          </a:p>
          <a:p>
            <a:pPr lvl="2"/>
            <a:r>
              <a:rPr lang="en-US" sz="1800" dirty="0"/>
              <a:t>Breach of rep, warranty or covenant resulting in closing condition failure</a:t>
            </a:r>
          </a:p>
          <a:p>
            <a:pPr lvl="2"/>
            <a:r>
              <a:rPr lang="en-US" sz="1800" dirty="0"/>
              <a:t>“Drop dead” or “outside” date</a:t>
            </a:r>
          </a:p>
          <a:p>
            <a:pPr lvl="2"/>
            <a:r>
              <a:rPr lang="en-US" sz="1800" dirty="0"/>
              <a:t>In public deals:</a:t>
            </a:r>
          </a:p>
          <a:p>
            <a:pPr lvl="3"/>
            <a:r>
              <a:rPr lang="en-US" sz="1600" dirty="0"/>
              <a:t>Superior proposal / “fiduciary out” </a:t>
            </a:r>
          </a:p>
          <a:p>
            <a:pPr lvl="3"/>
            <a:r>
              <a:rPr lang="en-US" sz="1600" dirty="0"/>
              <a:t>Failure to obtain stockholder approval</a:t>
            </a:r>
          </a:p>
          <a:p>
            <a:pPr marL="283464" lvl="2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6214776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355599" y="807935"/>
            <a:ext cx="8433294" cy="5540108"/>
          </a:xfrm>
        </p:spPr>
        <p:txBody>
          <a:bodyPr/>
          <a:lstStyle/>
          <a:p>
            <a:pPr lvl="1"/>
            <a:r>
              <a:rPr lang="en-US" sz="1900" b="1" dirty="0"/>
              <a:t>Break-up fee </a:t>
            </a:r>
          </a:p>
          <a:p>
            <a:pPr lvl="2"/>
            <a:r>
              <a:rPr lang="en-US" sz="1600" dirty="0"/>
              <a:t>Common in public deals; rare in private deals</a:t>
            </a:r>
          </a:p>
          <a:p>
            <a:pPr lvl="2"/>
            <a:r>
              <a:rPr lang="en-US" sz="1600" dirty="0"/>
              <a:t>In a public deal, size of fee payable by Seller will be limited in light of case law</a:t>
            </a:r>
          </a:p>
          <a:p>
            <a:pPr lvl="2"/>
            <a:r>
              <a:rPr lang="en-US" sz="1600" dirty="0"/>
              <a:t>Obligation to pay fee based on various triggers (</a:t>
            </a:r>
            <a:r>
              <a:rPr lang="en-US" sz="1600" i="1" dirty="0"/>
              <a:t>e.g.</a:t>
            </a:r>
            <a:r>
              <a:rPr lang="en-US" sz="1600" dirty="0"/>
              <a:t>, Seller’s board changes its recommendation, Seller exercises “fiduciary out” termination right)</a:t>
            </a:r>
          </a:p>
          <a:p>
            <a:pPr lvl="1"/>
            <a:r>
              <a:rPr lang="en-US" sz="1900" b="1" dirty="0"/>
              <a:t>Reverse break-up fee</a:t>
            </a:r>
          </a:p>
          <a:p>
            <a:pPr lvl="2"/>
            <a:r>
              <a:rPr lang="en-US" sz="1600" dirty="0"/>
              <a:t>Some deals include “reverse” break-up fees payable by </a:t>
            </a:r>
            <a:r>
              <a:rPr lang="en-US" sz="1600" b="1" i="1" u="sng" dirty="0"/>
              <a:t>Buyer</a:t>
            </a:r>
            <a:r>
              <a:rPr lang="en-US" sz="1600" dirty="0"/>
              <a:t> in certain circumstances</a:t>
            </a:r>
          </a:p>
          <a:p>
            <a:pPr lvl="2"/>
            <a:r>
              <a:rPr lang="en-US" sz="1600" dirty="0"/>
              <a:t>Originated in private equity buyout transactions to address financing risks and use of shell companies as acquisition vehicles; sometimes appear in strategic transactions</a:t>
            </a:r>
          </a:p>
          <a:p>
            <a:pPr lvl="1"/>
            <a:r>
              <a:rPr lang="en-US" sz="1900" b="1" dirty="0"/>
              <a:t>Damages</a:t>
            </a:r>
          </a:p>
          <a:p>
            <a:pPr lvl="2"/>
            <a:r>
              <a:rPr lang="en-US" sz="1600" dirty="0"/>
              <a:t>Most transaction agreements allow parties to seek damages following termination, but typically for only a limited set of breaches (</a:t>
            </a:r>
            <a:r>
              <a:rPr lang="en-US" sz="1600" i="1" dirty="0"/>
              <a:t>e.g.</a:t>
            </a:r>
            <a:r>
              <a:rPr lang="en-US" sz="1600" dirty="0"/>
              <a:t>, material, willful or intentional, or fraud) </a:t>
            </a:r>
          </a:p>
          <a:p>
            <a:pPr lvl="1"/>
            <a:r>
              <a:rPr lang="en-US" sz="1900" b="1" dirty="0"/>
              <a:t>Specific performance</a:t>
            </a:r>
          </a:p>
          <a:p>
            <a:pPr lvl="2"/>
            <a:r>
              <a:rPr lang="en-US" sz="1600" dirty="0"/>
              <a:t>Specific performance is intended to permit a party to force the other party to perform</a:t>
            </a:r>
          </a:p>
          <a:p>
            <a:pPr lvl="2"/>
            <a:r>
              <a:rPr lang="en-US" sz="1600" dirty="0"/>
              <a:t>Avoids need to establish damages and provides Seller the full benefit of its bargain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6" name="Rectangle 7" descr="" title="">
            <a:extLst>
              <a:ext uri="{FF2B5EF4-FFF2-40B4-BE49-F238E27FC236}">
                <a16:creationId xmlns:a16="http://schemas.microsoft.com/office/drawing/2014/main" id="{E9D32AD4-855A-4A04-AE71-9901EBF6F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62" y="200301"/>
            <a:ext cx="8053853" cy="654571"/>
          </a:xfrm>
        </p:spPr>
        <p:txBody>
          <a:bodyPr lIns="0" tIns="0" rIns="0" bIns="0"/>
          <a:lstStyle/>
          <a:p>
            <a:r>
              <a:rPr lang="en-US" dirty="0"/>
              <a:t>Termination </a:t>
            </a:r>
            <a:r>
              <a:rPr lang="en-US" dirty="0">
                <a:solidFill>
                  <a:schemeClr val="accent6"/>
                </a:solidFill>
              </a:rPr>
              <a:t>– Remedies</a:t>
            </a:r>
          </a:p>
        </p:txBody>
      </p:sp>
    </p:spTree>
    <p:extLst>
      <p:ext uri="{BB962C8B-B14F-4D97-AF65-F5344CB8AC3E}">
        <p14:creationId xmlns:p14="http://schemas.microsoft.com/office/powerpoint/2010/main" val="2643753278"/>
      </p:ext>
    </p:extLst>
  </p:cSld>
  <p:clrMapOvr>
    <a:masterClrMapping/>
  </p:clrMapOvr>
</p:sld>
</file>

<file path=ppt/slides/slide2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Indemnification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6616762"/>
      </p:ext>
    </p:extLst>
  </p:cSld>
  <p:clrMapOvr>
    <a:masterClrMapping/>
  </p:clrMapOvr>
</p:sld>
</file>

<file path=ppt/slides/slide2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31123" y="191682"/>
            <a:ext cx="8053853" cy="654571"/>
          </a:xfrm>
        </p:spPr>
        <p:txBody>
          <a:bodyPr lIns="0" tIns="0" rIns="0" bIns="0"/>
          <a:lstStyle/>
          <a:p>
            <a:r>
              <a:rPr lang="en-US" dirty="0"/>
              <a:t>Indemnification </a:t>
            </a:r>
            <a:r>
              <a:rPr lang="en-US" dirty="0">
                <a:solidFill>
                  <a:schemeClr val="accent6"/>
                </a:solidFill>
              </a:rPr>
              <a:t>– Introduction </a:t>
            </a:r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84480" y="807935"/>
            <a:ext cx="8341360" cy="5540108"/>
          </a:xfrm>
        </p:spPr>
        <p:txBody>
          <a:bodyPr/>
          <a:lstStyle/>
          <a:p>
            <a:pPr lvl="1"/>
            <a:r>
              <a:rPr lang="en-US" sz="2000" b="1" dirty="0"/>
              <a:t>Provides basis for </a:t>
            </a:r>
            <a:r>
              <a:rPr lang="en-US" sz="2000" b="1" u="sng" dirty="0"/>
              <a:t>post-closing</a:t>
            </a:r>
            <a:r>
              <a:rPr lang="en-US" sz="2000" b="1" dirty="0"/>
              <a:t> liability and recourse for breaches</a:t>
            </a:r>
          </a:p>
          <a:p>
            <a:pPr lvl="2"/>
            <a:r>
              <a:rPr lang="en-US" sz="1900" dirty="0"/>
              <a:t>Applies to breaches of representations, warranties and covenants</a:t>
            </a:r>
          </a:p>
          <a:p>
            <a:pPr lvl="2"/>
            <a:r>
              <a:rPr lang="en-US" sz="1900" dirty="0"/>
              <a:t>Common in private deals, though not all private deals include indemnification (“public-style” deals)</a:t>
            </a:r>
          </a:p>
          <a:p>
            <a:pPr lvl="1"/>
            <a:r>
              <a:rPr lang="en-US" sz="2000" b="1" dirty="0"/>
              <a:t>Provides for risk allocation of contingencies (unknown and/or identified)</a:t>
            </a:r>
          </a:p>
          <a:p>
            <a:pPr lvl="2"/>
            <a:r>
              <a:rPr lang="en-US" sz="1800" dirty="0"/>
              <a:t>Tension between Buyer’s desire for protection (or “benefit of the bargain”) and Seller’s desire for finality; often involves complex negotiation</a:t>
            </a:r>
          </a:p>
          <a:p>
            <a:pPr lvl="2"/>
            <a:r>
              <a:rPr lang="en-US" sz="1800" dirty="0"/>
              <a:t>Sometimes covers specified contingencies or “specific indemnities” (</a:t>
            </a:r>
            <a:r>
              <a:rPr lang="en-US" sz="1800" i="1" dirty="0"/>
              <a:t>e.g.</a:t>
            </a:r>
            <a:r>
              <a:rPr lang="en-US" sz="1800" dirty="0"/>
              <a:t>, liabilities for existing lawsuits, outstanding tax matters)</a:t>
            </a:r>
          </a:p>
          <a:p>
            <a:pPr lvl="1"/>
            <a:r>
              <a:rPr lang="en-US" sz="2000" b="1" dirty="0"/>
              <a:t>Rep and warranty insurance has emerged to shift risk from the parties to third-party insurers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30251131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325120" y="807935"/>
            <a:ext cx="8392160" cy="5540108"/>
          </a:xfrm>
        </p:spPr>
        <p:txBody>
          <a:bodyPr/>
          <a:lstStyle/>
          <a:p>
            <a:pPr lvl="1"/>
            <a:r>
              <a:rPr lang="en-US" sz="2000" b="1" dirty="0"/>
              <a:t>Seller wants uncertainty eliminated and Buyer wants a reasonable opportunity to discover any basis for indemnification</a:t>
            </a:r>
          </a:p>
          <a:p>
            <a:pPr lvl="1"/>
            <a:r>
              <a:rPr lang="en-US" sz="2000" b="1" dirty="0"/>
              <a:t>Defines the period for making indemnification claims</a:t>
            </a:r>
          </a:p>
          <a:p>
            <a:pPr lvl="1"/>
            <a:r>
              <a:rPr lang="en-US" sz="2000" b="1" dirty="0"/>
              <a:t>Generally within a one- to two- year range</a:t>
            </a:r>
          </a:p>
          <a:p>
            <a:pPr lvl="2"/>
            <a:r>
              <a:rPr lang="en-US" sz="1800" dirty="0"/>
              <a:t>Buyer often desires enough time to complete at least one post-closing audit (theory is that many “hidden liabilities” will be “flushed out” during that time period)</a:t>
            </a:r>
          </a:p>
        </p:txBody>
      </p:sp>
      <p:sp>
        <p:nvSpPr>
          <p:cNvPr id="6" name="Rectangle 7" descr="" title="">
            <a:extLst>
              <a:ext uri="{FF2B5EF4-FFF2-40B4-BE49-F238E27FC236}">
                <a16:creationId xmlns:a16="http://schemas.microsoft.com/office/drawing/2014/main" id="{DC6915C8-29F6-47A0-8E86-303B041CEB2C}"/>
              </a:ext>
            </a:extLst>
          </p:cNvPr>
          <p:cNvSpPr txBox="1">
            <a:spLocks noChangeArrowheads="1"/>
          </p:cNvSpPr>
          <p:nvPr/>
        </p:nvSpPr>
        <p:spPr>
          <a:xfrm>
            <a:off x="231123" y="191682"/>
            <a:ext cx="8053853" cy="6545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Indemnification </a:t>
            </a:r>
            <a:r>
              <a:rPr lang="en-US" dirty="0">
                <a:solidFill>
                  <a:schemeClr val="accent6"/>
                </a:solidFill>
              </a:rPr>
              <a:t>– Survival </a:t>
            </a:r>
          </a:p>
        </p:txBody>
      </p:sp>
    </p:spTree>
    <p:extLst>
      <p:ext uri="{BB962C8B-B14F-4D97-AF65-F5344CB8AC3E}">
        <p14:creationId xmlns:p14="http://schemas.microsoft.com/office/powerpoint/2010/main" val="2744801152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74320" y="807935"/>
            <a:ext cx="8442960" cy="5540108"/>
          </a:xfrm>
        </p:spPr>
        <p:txBody>
          <a:bodyPr/>
          <a:lstStyle/>
          <a:p>
            <a:pPr lvl="1"/>
            <a:r>
              <a:rPr lang="en-US" sz="2000" b="1" u="sng" dirty="0"/>
              <a:t>Baskets</a:t>
            </a:r>
            <a:r>
              <a:rPr lang="en-US" sz="2000" b="1" dirty="0"/>
              <a:t> (alternative to “dollar one” recovery):</a:t>
            </a:r>
          </a:p>
          <a:p>
            <a:pPr lvl="2"/>
            <a:r>
              <a:rPr lang="en-US" sz="1800" u="sng" dirty="0"/>
              <a:t>Deductible (a/k/a “basket”)</a:t>
            </a:r>
            <a:r>
              <a:rPr lang="en-US" sz="1800" dirty="0"/>
              <a:t>: Minimum dollar amount that must be exceeded before any indemnification is owed </a:t>
            </a:r>
          </a:p>
          <a:p>
            <a:pPr lvl="2"/>
            <a:r>
              <a:rPr lang="en-US" sz="1800" u="sng" dirty="0"/>
              <a:t>Threshold (a/k/a “tipping basket”)</a:t>
            </a:r>
            <a:r>
              <a:rPr lang="en-US" sz="1800" dirty="0"/>
              <a:t>: Indemnity from “dollar one” once exceeded</a:t>
            </a:r>
          </a:p>
          <a:p>
            <a:pPr lvl="1"/>
            <a:r>
              <a:rPr lang="en-US" sz="2000" b="1" u="sng" dirty="0"/>
              <a:t>Mini-Baskets</a:t>
            </a:r>
            <a:r>
              <a:rPr lang="en-US" sz="2000" b="1" dirty="0"/>
              <a:t> (</a:t>
            </a:r>
            <a:r>
              <a:rPr lang="en-US" sz="2000" b="1" i="1" dirty="0"/>
              <a:t>de minimis </a:t>
            </a:r>
            <a:r>
              <a:rPr lang="en-US" sz="2000" b="1" dirty="0"/>
              <a:t>“per claim” thresholds): </a:t>
            </a:r>
          </a:p>
          <a:p>
            <a:pPr lvl="2"/>
            <a:r>
              <a:rPr lang="en-US" sz="1800" dirty="0"/>
              <a:t>Damages from indemnifiable matter or “series of related matters” must exceed “X” before recovery and/or to count against deductible / threshold</a:t>
            </a:r>
          </a:p>
          <a:p>
            <a:pPr lvl="2"/>
            <a:r>
              <a:rPr lang="en-US" sz="1800" dirty="0"/>
              <a:t>Purpose is to avoid administrative hassle of multiple small claims and avoid “nickel and diming”	</a:t>
            </a:r>
          </a:p>
          <a:p>
            <a:pPr lvl="1"/>
            <a:r>
              <a:rPr lang="en-US" sz="2000" b="1" u="sng" dirty="0"/>
              <a:t>Cap</a:t>
            </a:r>
            <a:r>
              <a:rPr lang="en-US" sz="2000" b="1" dirty="0"/>
              <a:t>: Maximum aggregate amount recoverable by the indemnified party</a:t>
            </a:r>
          </a:p>
        </p:txBody>
      </p:sp>
      <p:sp>
        <p:nvSpPr>
          <p:cNvPr id="9" name="Rectangle 7" descr="" title="">
            <a:extLst>
              <a:ext uri="{FF2B5EF4-FFF2-40B4-BE49-F238E27FC236}">
                <a16:creationId xmlns:a16="http://schemas.microsoft.com/office/drawing/2014/main" id="{756CE409-F517-4CE2-8C0E-9ADACF25D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123" y="191682"/>
            <a:ext cx="8053853" cy="654571"/>
          </a:xfrm>
        </p:spPr>
        <p:txBody>
          <a:bodyPr lIns="0" tIns="0" rIns="0" bIns="0"/>
          <a:lstStyle/>
          <a:p>
            <a:r>
              <a:rPr lang="en-US" dirty="0"/>
              <a:t>Indemnification </a:t>
            </a:r>
            <a:r>
              <a:rPr lang="en-US" dirty="0">
                <a:solidFill>
                  <a:schemeClr val="accent6"/>
                </a:solidFill>
              </a:rPr>
              <a:t>– Limitations </a:t>
            </a:r>
          </a:p>
        </p:txBody>
      </p:sp>
    </p:spTree>
    <p:extLst>
      <p:ext uri="{BB962C8B-B14F-4D97-AF65-F5344CB8AC3E}">
        <p14:creationId xmlns:p14="http://schemas.microsoft.com/office/powerpoint/2010/main" val="302509164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74320" y="807935"/>
            <a:ext cx="8442960" cy="5540108"/>
          </a:xfrm>
        </p:spPr>
        <p:txBody>
          <a:bodyPr/>
          <a:lstStyle/>
          <a:p>
            <a:pPr lvl="1"/>
            <a:r>
              <a:rPr lang="en-US" sz="2000" b="1" u="sng" dirty="0"/>
              <a:t>Multiple Sellers</a:t>
            </a:r>
            <a:r>
              <a:rPr lang="en-US" sz="2000" b="1" dirty="0"/>
              <a:t>: </a:t>
            </a:r>
          </a:p>
          <a:p>
            <a:pPr lvl="2"/>
            <a:r>
              <a:rPr lang="en-US" sz="1900" dirty="0"/>
              <a:t>Escrow is important where enforcing the indemnity may be difficult</a:t>
            </a:r>
          </a:p>
          <a:p>
            <a:pPr lvl="2"/>
            <a:r>
              <a:rPr lang="en-US" sz="1900" dirty="0"/>
              <a:t>If there is a diverse set of Sellers, an escrow simplifies recovery mechanics in “joint and several” scenario</a:t>
            </a:r>
          </a:p>
          <a:p>
            <a:pPr lvl="1"/>
            <a:r>
              <a:rPr lang="en-US" sz="2000" b="1" u="sng" dirty="0"/>
              <a:t>Amount of Escrow</a:t>
            </a:r>
            <a:r>
              <a:rPr lang="en-US" sz="2000" b="1" dirty="0"/>
              <a:t>: </a:t>
            </a:r>
            <a:r>
              <a:rPr lang="en-US" sz="2000" dirty="0"/>
              <a:t>No “magic formula” / transaction dependent</a:t>
            </a:r>
          </a:p>
          <a:p>
            <a:pPr lvl="1"/>
            <a:r>
              <a:rPr lang="en-US" sz="2000" b="1" u="sng" dirty="0"/>
              <a:t>Duration</a:t>
            </a:r>
            <a:r>
              <a:rPr lang="en-US" sz="2000" b="1" dirty="0"/>
              <a:t>:  </a:t>
            </a:r>
          </a:p>
          <a:p>
            <a:pPr lvl="2"/>
            <a:r>
              <a:rPr lang="en-US" sz="1900" dirty="0"/>
              <a:t>Term rarely exceeds indemnification period and may be shorter (but should last until any claims for indemnification and against escrow have been paid or finally adjudicated)</a:t>
            </a:r>
          </a:p>
          <a:p>
            <a:pPr lvl="2"/>
            <a:r>
              <a:rPr lang="en-US" sz="1900" dirty="0"/>
              <a:t>Escrow may be released in stages over time</a:t>
            </a:r>
          </a:p>
          <a:p>
            <a:pPr lvl="1"/>
            <a:r>
              <a:rPr lang="en-US" sz="2000" b="1" u="sng" dirty="0"/>
              <a:t>Exclusive Remedy</a:t>
            </a:r>
            <a:r>
              <a:rPr lang="en-US" sz="2000" b="1" dirty="0"/>
              <a:t>: </a:t>
            </a:r>
            <a:r>
              <a:rPr lang="en-US" sz="2000" dirty="0"/>
              <a:t>Consider whether the escrow should be the exclusive remedy for breaches of representations and warranties; provides protection and additional certainty for Sellers</a:t>
            </a:r>
          </a:p>
          <a:p>
            <a:pPr lvl="1"/>
            <a:endParaRPr lang="en-US" sz="2000" dirty="0"/>
          </a:p>
        </p:txBody>
      </p:sp>
      <p:sp>
        <p:nvSpPr>
          <p:cNvPr id="6" name="Rectangle 7" descr="" title="">
            <a:extLst>
              <a:ext uri="{FF2B5EF4-FFF2-40B4-BE49-F238E27FC236}">
                <a16:creationId xmlns:a16="http://schemas.microsoft.com/office/drawing/2014/main" id="{959C31B5-3B41-49C0-9347-F57574A7E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123" y="191682"/>
            <a:ext cx="8053853" cy="654571"/>
          </a:xfrm>
        </p:spPr>
        <p:txBody>
          <a:bodyPr lIns="0" tIns="0" rIns="0" bIns="0"/>
          <a:lstStyle/>
          <a:p>
            <a:r>
              <a:rPr lang="en-US" dirty="0"/>
              <a:t>Indemnification </a:t>
            </a:r>
            <a:r>
              <a:rPr lang="en-US" dirty="0">
                <a:solidFill>
                  <a:schemeClr val="accent6"/>
                </a:solidFill>
              </a:rPr>
              <a:t>– Escrow </a:t>
            </a:r>
          </a:p>
        </p:txBody>
      </p:sp>
    </p:spTree>
    <p:extLst>
      <p:ext uri="{BB962C8B-B14F-4D97-AF65-F5344CB8AC3E}">
        <p14:creationId xmlns:p14="http://schemas.microsoft.com/office/powerpoint/2010/main" val="310691455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>
          <a:xfrm>
            <a:off x="229415" y="212740"/>
            <a:ext cx="7646655" cy="382587"/>
          </a:xfrm>
        </p:spPr>
        <p:txBody>
          <a:bodyPr/>
          <a:lstStyle/>
          <a:p>
            <a:r>
              <a:rPr lang="en-US" dirty="0"/>
              <a:t>Introduction </a:t>
            </a:r>
            <a:r>
              <a:rPr lang="en-US" dirty="0">
                <a:solidFill>
                  <a:schemeClr val="accent6"/>
                </a:solidFill>
              </a:rPr>
              <a:t>– Types of Transaction Agreements</a:t>
            </a:r>
          </a:p>
        </p:txBody>
      </p:sp>
      <p:sp>
        <p:nvSpPr>
          <p:cNvPr id="5" name="Text Placeholder 4" descr="" title=""/>
          <p:cNvSpPr>
            <a:spLocks noGrp="1"/>
          </p:cNvSpPr>
          <p:nvPr>
            <p:ph type="body" sz="quarter" idx="10"/>
          </p:nvPr>
        </p:nvSpPr>
        <p:spPr>
          <a:xfrm>
            <a:off x="204583" y="821301"/>
            <a:ext cx="8410911" cy="5436808"/>
          </a:xfrm>
        </p:spPr>
        <p:txBody>
          <a:bodyPr/>
          <a:lstStyle/>
          <a:p>
            <a:pPr lvl="1"/>
            <a:r>
              <a:rPr lang="en-US" sz="2000" b="1" dirty="0"/>
              <a:t>Principal Transaction Agreements</a:t>
            </a:r>
          </a:p>
          <a:p>
            <a:pPr lvl="2"/>
            <a:r>
              <a:rPr lang="en-US" sz="1800" dirty="0"/>
              <a:t>Stock Purchase Agreement</a:t>
            </a:r>
          </a:p>
          <a:p>
            <a:pPr lvl="2"/>
            <a:r>
              <a:rPr lang="en-US" sz="1800" dirty="0"/>
              <a:t>Asset Purchase Agreement</a:t>
            </a:r>
          </a:p>
          <a:p>
            <a:pPr lvl="2"/>
            <a:r>
              <a:rPr lang="en-US" sz="1800" dirty="0"/>
              <a:t>Merger Agreement</a:t>
            </a:r>
          </a:p>
          <a:p>
            <a:pPr lvl="1"/>
            <a:r>
              <a:rPr lang="en-US" sz="2000" b="1" dirty="0"/>
              <a:t>Disclosure Schedules</a:t>
            </a:r>
          </a:p>
          <a:p>
            <a:pPr lvl="1"/>
            <a:r>
              <a:rPr lang="en-US" sz="2000" b="1" dirty="0"/>
              <a:t>Ancillary Transaction Agreements</a:t>
            </a:r>
          </a:p>
          <a:p>
            <a:pPr lvl="2"/>
            <a:r>
              <a:rPr lang="en-US" sz="1800" dirty="0"/>
              <a:t>Escrow Agreement</a:t>
            </a:r>
          </a:p>
          <a:p>
            <a:pPr lvl="2"/>
            <a:r>
              <a:rPr lang="en-US" sz="1800" dirty="0"/>
              <a:t>Stockholders Agreement</a:t>
            </a:r>
          </a:p>
          <a:p>
            <a:pPr lvl="2"/>
            <a:r>
              <a:rPr lang="en-US" sz="1800" dirty="0"/>
              <a:t>Transition Services Agreement</a:t>
            </a:r>
          </a:p>
          <a:p>
            <a:pPr lvl="2"/>
            <a:r>
              <a:rPr lang="en-US" sz="1800" dirty="0"/>
              <a:t>Financing Documents</a:t>
            </a:r>
          </a:p>
          <a:p>
            <a:pPr lvl="2"/>
            <a:r>
              <a:rPr lang="en-US" sz="1800" dirty="0"/>
              <a:t>Commercial Agreements</a:t>
            </a:r>
          </a:p>
          <a:p>
            <a:pPr lvl="2"/>
            <a:r>
              <a:rPr lang="en-US" sz="1800" dirty="0"/>
              <a:t>Non-Competition and Non-Solicitation Agreements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40567"/>
      </p:ext>
    </p:extLst>
  </p:cSld>
  <p:clrMapOvr>
    <a:masterClrMapping/>
  </p:clrMapOvr>
</p:sld>
</file>

<file path=ppt/slides/slide3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196287" y="182973"/>
            <a:ext cx="8053853" cy="654571"/>
          </a:xfrm>
        </p:spPr>
        <p:txBody>
          <a:bodyPr lIns="0" tIns="0" rIns="0" bIns="0"/>
          <a:lstStyle/>
          <a:p>
            <a:r>
              <a:rPr lang="en-US" dirty="0"/>
              <a:t>Other General Provisions</a:t>
            </a:r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74320" y="807935"/>
            <a:ext cx="8442960" cy="5540108"/>
          </a:xfrm>
        </p:spPr>
        <p:txBody>
          <a:bodyPr/>
          <a:lstStyle/>
          <a:p>
            <a:pPr lvl="1"/>
            <a:r>
              <a:rPr lang="en-US" sz="2000" b="1" dirty="0"/>
              <a:t>Jurisdiction; Service of Process; Arbitration</a:t>
            </a:r>
          </a:p>
          <a:p>
            <a:pPr lvl="1"/>
            <a:r>
              <a:rPr lang="en-US" sz="2000" b="1" dirty="0"/>
              <a:t>Specific Performance</a:t>
            </a:r>
          </a:p>
          <a:p>
            <a:pPr lvl="1"/>
            <a:r>
              <a:rPr lang="en-US" sz="2000" b="1" dirty="0"/>
              <a:t>Waiver; Entire Agreement and Modification</a:t>
            </a:r>
          </a:p>
          <a:p>
            <a:pPr lvl="1"/>
            <a:r>
              <a:rPr lang="en-US" sz="2000" b="1" dirty="0"/>
              <a:t>Assignment</a:t>
            </a:r>
          </a:p>
          <a:p>
            <a:pPr lvl="1"/>
            <a:r>
              <a:rPr lang="en-US" sz="2000" b="1" dirty="0"/>
              <a:t>No Third-Party Beneficiaries</a:t>
            </a:r>
          </a:p>
          <a:p>
            <a:pPr lvl="1"/>
            <a:r>
              <a:rPr lang="en-US" sz="2000" b="1" dirty="0"/>
              <a:t>Governing Law</a:t>
            </a:r>
          </a:p>
        </p:txBody>
      </p:sp>
    </p:spTree>
    <p:extLst>
      <p:ext uri="{BB962C8B-B14F-4D97-AF65-F5344CB8AC3E}">
        <p14:creationId xmlns:p14="http://schemas.microsoft.com/office/powerpoint/2010/main" val="3341296855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1CE37616-C757-4A59-B3DC-055867E58645}"/>
              </a:ext>
            </a:extLst>
          </p:cNvPr>
          <p:cNvSpPr txBox="1"/>
          <p:nvPr/>
        </p:nvSpPr>
        <p:spPr>
          <a:xfrm>
            <a:off x="3210089" y="2782669"/>
            <a:ext cx="272382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32834178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38124" y="191084"/>
            <a:ext cx="7646655" cy="382587"/>
          </a:xfrm>
        </p:spPr>
        <p:txBody>
          <a:bodyPr/>
          <a:lstStyle/>
          <a:p>
            <a:r>
              <a:rPr lang="en-US" dirty="0"/>
              <a:t>Introduction </a:t>
            </a:r>
            <a:r>
              <a:rPr lang="en-US" dirty="0">
                <a:solidFill>
                  <a:schemeClr val="accent6"/>
                </a:solidFill>
              </a:rPr>
              <a:t>– Basic Agreement Structure</a:t>
            </a:r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1900" dirty="0"/>
              <a:t>Preamble / Recitals</a:t>
            </a:r>
          </a:p>
          <a:p>
            <a:pPr lvl="1"/>
            <a:r>
              <a:rPr lang="en-US" sz="1900" dirty="0"/>
              <a:t>Definitions</a:t>
            </a:r>
          </a:p>
          <a:p>
            <a:pPr lvl="1"/>
            <a:r>
              <a:rPr lang="en-US" sz="1900" dirty="0"/>
              <a:t>Purchase Price / Mechanics</a:t>
            </a:r>
          </a:p>
          <a:p>
            <a:pPr lvl="1"/>
            <a:r>
              <a:rPr lang="en-US" sz="1900" dirty="0"/>
              <a:t>Representations and Warranties</a:t>
            </a:r>
          </a:p>
          <a:p>
            <a:pPr lvl="1"/>
            <a:r>
              <a:rPr lang="en-US" sz="1900" dirty="0"/>
              <a:t>Covenants</a:t>
            </a:r>
          </a:p>
          <a:p>
            <a:pPr lvl="1"/>
            <a:r>
              <a:rPr lang="en-US" sz="1900" dirty="0"/>
              <a:t>Conditions</a:t>
            </a:r>
          </a:p>
          <a:p>
            <a:pPr lvl="1"/>
            <a:r>
              <a:rPr lang="en-US" sz="1900" dirty="0"/>
              <a:t>Termination</a:t>
            </a:r>
          </a:p>
          <a:p>
            <a:pPr lvl="1"/>
            <a:r>
              <a:rPr lang="en-US" sz="1900" dirty="0"/>
              <a:t>Indemnification (if applicable)</a:t>
            </a:r>
          </a:p>
          <a:p>
            <a:pPr lvl="1"/>
            <a:r>
              <a:rPr lang="en-US" sz="1900" dirty="0"/>
              <a:t>General Provisions / Miscellaneous</a:t>
            </a:r>
          </a:p>
        </p:txBody>
      </p:sp>
    </p:spTree>
    <p:extLst>
      <p:ext uri="{BB962C8B-B14F-4D97-AF65-F5344CB8AC3E}">
        <p14:creationId xmlns:p14="http://schemas.microsoft.com/office/powerpoint/2010/main" val="4268722177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Price / </a:t>
            </a:r>
            <a:br>
              <a:rPr lang="en-US" dirty="0"/>
            </a:br>
            <a:r>
              <a:rPr lang="en-US" dirty="0"/>
              <a:t>Mechanics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4569052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38124" y="194646"/>
            <a:ext cx="7646655" cy="382587"/>
          </a:xfrm>
        </p:spPr>
        <p:txBody>
          <a:bodyPr/>
          <a:lstStyle/>
          <a:p>
            <a:r>
              <a:rPr lang="en-US" dirty="0"/>
              <a:t>Purchase Price / Mechanics</a:t>
            </a:r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Purchase price / consideration (cash / stock / notes)</a:t>
            </a:r>
          </a:p>
          <a:p>
            <a:pPr lvl="2"/>
            <a:r>
              <a:rPr lang="en-US" sz="1800" dirty="0"/>
              <a:t>Closing date adjustments (</a:t>
            </a:r>
            <a:r>
              <a:rPr lang="en-US" sz="1800" i="1" dirty="0"/>
              <a:t>e.g.</a:t>
            </a:r>
            <a:r>
              <a:rPr lang="en-US" sz="1800" dirty="0"/>
              <a:t>, working capital, net assets)</a:t>
            </a:r>
          </a:p>
          <a:p>
            <a:pPr lvl="2"/>
            <a:r>
              <a:rPr lang="en-US" sz="1800" dirty="0"/>
              <a:t>Escrows / hold-backs (</a:t>
            </a:r>
            <a:r>
              <a:rPr lang="en-US" sz="1800" i="1" dirty="0"/>
              <a:t>e.g.</a:t>
            </a:r>
            <a:r>
              <a:rPr lang="en-US" sz="1800" dirty="0"/>
              <a:t>, purchase price adjustment, indemnification)</a:t>
            </a:r>
          </a:p>
          <a:p>
            <a:pPr lvl="2"/>
            <a:r>
              <a:rPr lang="en-US" sz="1800" dirty="0"/>
              <a:t>Consideration can be contingent or deferred</a:t>
            </a:r>
          </a:p>
          <a:p>
            <a:pPr lvl="1"/>
            <a:r>
              <a:rPr lang="en-US" sz="2000" b="1" dirty="0"/>
              <a:t>Mechanics for sale of stock / assets; merger</a:t>
            </a:r>
          </a:p>
          <a:p>
            <a:pPr lvl="1"/>
            <a:r>
              <a:rPr lang="en-US" sz="2000" b="1" dirty="0"/>
              <a:t>Closing deliverables </a:t>
            </a:r>
          </a:p>
        </p:txBody>
      </p:sp>
    </p:spTree>
    <p:extLst>
      <p:ext uri="{BB962C8B-B14F-4D97-AF65-F5344CB8AC3E}">
        <p14:creationId xmlns:p14="http://schemas.microsoft.com/office/powerpoint/2010/main" val="2912711225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 and Warranties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0245619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38124" y="177735"/>
            <a:ext cx="7646655" cy="382587"/>
          </a:xfrm>
        </p:spPr>
        <p:txBody>
          <a:bodyPr/>
          <a:lstStyle/>
          <a:p>
            <a:r>
              <a:rPr lang="en-US" dirty="0"/>
              <a:t>Representations and Warranties </a:t>
            </a:r>
            <a:r>
              <a:rPr lang="en-US" dirty="0">
                <a:solidFill>
                  <a:schemeClr val="accent6"/>
                </a:solidFill>
              </a:rPr>
              <a:t>– Functions</a:t>
            </a:r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1364964"/>
            <a:ext cx="8445500" cy="5540108"/>
          </a:xfrm>
        </p:spPr>
        <p:txBody>
          <a:bodyPr/>
          <a:lstStyle/>
          <a:p>
            <a:pPr lvl="1"/>
            <a:endParaRPr lang="en-US" sz="2000" b="1" dirty="0"/>
          </a:p>
          <a:p>
            <a:pPr lvl="1"/>
            <a:r>
              <a:rPr lang="en-US" sz="2000" b="1" dirty="0"/>
              <a:t>“Diligence” </a:t>
            </a:r>
            <a:r>
              <a:rPr lang="en-US" sz="2000" dirty="0"/>
              <a:t>– to assist Buyer in understanding the business it is acquiring and in doing its due diligence</a:t>
            </a:r>
          </a:p>
          <a:p>
            <a:pPr lvl="2"/>
            <a:r>
              <a:rPr lang="en-US" sz="1800" dirty="0"/>
              <a:t>Buyer may learn new facts about the business through “exceptions” to the  representations, which appear on the disclosure schedules</a:t>
            </a:r>
          </a:p>
          <a:p>
            <a:pPr lvl="2"/>
            <a:r>
              <a:rPr lang="en-US" sz="1800" dirty="0"/>
              <a:t>Buyer may seek purchase price adjustment, renegotiate certain aspects of the deal or decide not to do the deal at all</a:t>
            </a:r>
          </a:p>
          <a:p>
            <a:pPr lvl="1"/>
            <a:r>
              <a:rPr lang="en-US" sz="2000" b="1" dirty="0"/>
              <a:t>“Termination” </a:t>
            </a:r>
            <a:r>
              <a:rPr lang="en-US" sz="2000" dirty="0"/>
              <a:t>– to allow Buyer to refuse to close the deal if the representations are not true at closing</a:t>
            </a:r>
          </a:p>
          <a:p>
            <a:pPr lvl="2"/>
            <a:r>
              <a:rPr lang="en-US" sz="1800" dirty="0"/>
              <a:t>If the “snapshot” shown by the representations at signing turns out not to be true at closing, Buyer may be able to terminate the agreement</a:t>
            </a:r>
          </a:p>
          <a:p>
            <a:pPr lvl="1"/>
            <a:r>
              <a:rPr lang="en-US" sz="2000" b="1" dirty="0"/>
              <a:t>“Indemnification” </a:t>
            </a:r>
            <a:r>
              <a:rPr lang="en-US" sz="2000" dirty="0"/>
              <a:t>– to enable Buyer to recover damages if a representation turns out to be false after closing</a:t>
            </a:r>
          </a:p>
        </p:txBody>
      </p:sp>
      <p:pic>
        <p:nvPicPr>
          <p:cNvPr id="2" name="Picture 1" descr="" title="">
            <a:extLst>
              <a:ext uri="{FF2B5EF4-FFF2-40B4-BE49-F238E27FC236}">
                <a16:creationId xmlns:a16="http://schemas.microsoft.com/office/drawing/2014/main" id="{A738E852-B58D-499A-A654-93052B3FF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" y="772153"/>
            <a:ext cx="8661193" cy="9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5769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 descr="" title=""/>
          <p:cNvSpPr>
            <a:spLocks noGrp="1" noChangeArrowheads="1"/>
          </p:cNvSpPr>
          <p:nvPr>
            <p:ph type="title"/>
          </p:nvPr>
        </p:nvSpPr>
        <p:spPr>
          <a:xfrm>
            <a:off x="238124" y="186275"/>
            <a:ext cx="7646655" cy="382587"/>
          </a:xfrm>
        </p:spPr>
        <p:txBody>
          <a:bodyPr/>
          <a:lstStyle/>
          <a:p>
            <a:r>
              <a:rPr lang="en-US" dirty="0"/>
              <a:t>Representations and Warranties </a:t>
            </a:r>
            <a:r>
              <a:rPr lang="en-US" dirty="0">
                <a:solidFill>
                  <a:schemeClr val="accent6"/>
                </a:solidFill>
              </a:rPr>
              <a:t>– Public vs. Private</a:t>
            </a:r>
            <a:endParaRPr lang="en-US" dirty="0"/>
          </a:p>
        </p:txBody>
      </p:sp>
      <p:sp>
        <p:nvSpPr>
          <p:cNvPr id="15364" name="Rectangle 8" descr="" title="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7888" y="828255"/>
            <a:ext cx="8445500" cy="5540108"/>
          </a:xfrm>
        </p:spPr>
        <p:txBody>
          <a:bodyPr/>
          <a:lstStyle/>
          <a:p>
            <a:pPr lvl="1"/>
            <a:r>
              <a:rPr lang="en-US" sz="2000" b="1" dirty="0"/>
              <a:t>Public deals have relatively few “affirmative” representations (</a:t>
            </a:r>
            <a:r>
              <a:rPr lang="en-US" sz="2000" b="1" i="1" dirty="0"/>
              <a:t>e.g.</a:t>
            </a:r>
            <a:r>
              <a:rPr lang="en-US" sz="2000" b="1" dirty="0"/>
              <a:t>, a list of material contracts) and have significantly fewer representations in general</a:t>
            </a:r>
          </a:p>
          <a:p>
            <a:pPr lvl="2"/>
            <a:r>
              <a:rPr lang="en-US" sz="1800" dirty="0"/>
              <a:t>Public companies are already subject to disclosure obligations</a:t>
            </a:r>
          </a:p>
          <a:p>
            <a:pPr lvl="2"/>
            <a:r>
              <a:rPr lang="en-US" sz="1800" dirty="0"/>
              <a:t>Generally no post-closing indemnification in public deals</a:t>
            </a:r>
          </a:p>
          <a:p>
            <a:pPr lvl="1"/>
            <a:r>
              <a:rPr lang="en-US" sz="2000" b="1" dirty="0"/>
              <a:t>Representations in private deals are generally more specific and detailed and there are more “affirmative” representations requiring disclosure schedules</a:t>
            </a:r>
          </a:p>
          <a:p>
            <a:pPr lvl="2"/>
            <a:r>
              <a:rPr lang="en-US" sz="1800" dirty="0"/>
              <a:t>Private companies are generally not subject to disclosure obligations, so due diligence and negotiation of reps and warranties help identify issues</a:t>
            </a:r>
          </a:p>
          <a:p>
            <a:pPr lvl="2"/>
            <a:r>
              <a:rPr lang="en-US" sz="1800" dirty="0"/>
              <a:t>Post-closing indemnification is common in private deals</a:t>
            </a:r>
          </a:p>
        </p:txBody>
      </p:sp>
    </p:spTree>
    <p:extLst>
      <p:ext uri="{BB962C8B-B14F-4D97-AF65-F5344CB8AC3E}">
        <p14:creationId xmlns:p14="http://schemas.microsoft.com/office/powerpoint/2010/main" val="81156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exible Window 2015 Colors">
      <a:dk1>
        <a:srgbClr val="272726"/>
      </a:dk1>
      <a:lt1>
        <a:sysClr val="window" lastClr="FFFFFF"/>
      </a:lt1>
      <a:dk2>
        <a:srgbClr val="596B78"/>
      </a:dk2>
      <a:lt2>
        <a:srgbClr val="FFFFFF"/>
      </a:lt2>
      <a:accent1>
        <a:srgbClr val="EE3124"/>
      </a:accent1>
      <a:accent2>
        <a:srgbClr val="8B8379"/>
      </a:accent2>
      <a:accent3>
        <a:srgbClr val="D8D6D7"/>
      </a:accent3>
      <a:accent4>
        <a:srgbClr val="5C5D62"/>
      </a:accent4>
      <a:accent5>
        <a:srgbClr val="204658"/>
      </a:accent5>
      <a:accent6>
        <a:srgbClr val="746559"/>
      </a:accent6>
      <a:hlink>
        <a:srgbClr val="CD3529"/>
      </a:hlink>
      <a:folHlink>
        <a:srgbClr val="BFBEC4"/>
      </a:folHlink>
    </a:clrScheme>
    <a:fontScheme name="Skadd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1900-01-01T08:00:00.0000000Z</lastPrinted>
  <dcterms:created xsi:type="dcterms:W3CDTF">1900-01-01T08:00:00.0000000Z</dcterms:created>
  <dcterms:modified xsi:type="dcterms:W3CDTF">1900-01-01T08:00:00.0000000Z</dcterms:modified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970000</vt:lpwstr>
  </property>
  <property fmtid="{D5CDD505-2E9C-101B-9397-08002B2CF9AE}" pid="3" name="Matter">
    <vt:lpwstr>0002</vt:lpwstr>
  </property>
</Properties>
</file>