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9"/>
  </p:notesMasterIdLst>
  <p:handoutMasterIdLst>
    <p:handoutMasterId r:id="rId70"/>
  </p:handoutMasterIdLst>
  <p:sldIdLst>
    <p:sldId id="688" r:id="rId2"/>
    <p:sldId id="693" r:id="rId3"/>
    <p:sldId id="689" r:id="rId4"/>
    <p:sldId id="712" r:id="rId5"/>
    <p:sldId id="708" r:id="rId6"/>
    <p:sldId id="710" r:id="rId7"/>
    <p:sldId id="605" r:id="rId8"/>
    <p:sldId id="606" r:id="rId9"/>
    <p:sldId id="607" r:id="rId10"/>
    <p:sldId id="597" r:id="rId11"/>
    <p:sldId id="695" r:id="rId12"/>
    <p:sldId id="623" r:id="rId13"/>
    <p:sldId id="614" r:id="rId14"/>
    <p:sldId id="566" r:id="rId15"/>
    <p:sldId id="567" r:id="rId16"/>
    <p:sldId id="511" r:id="rId17"/>
    <p:sldId id="575" r:id="rId18"/>
    <p:sldId id="512" r:id="rId19"/>
    <p:sldId id="572" r:id="rId20"/>
    <p:sldId id="513" r:id="rId21"/>
    <p:sldId id="576" r:id="rId22"/>
    <p:sldId id="573" r:id="rId23"/>
    <p:sldId id="515" r:id="rId24"/>
    <p:sldId id="578" r:id="rId25"/>
    <p:sldId id="579" r:id="rId26"/>
    <p:sldId id="516" r:id="rId27"/>
    <p:sldId id="581" r:id="rId28"/>
    <p:sldId id="568" r:id="rId29"/>
    <p:sldId id="514" r:id="rId30"/>
    <p:sldId id="570" r:id="rId31"/>
    <p:sldId id="571" r:id="rId32"/>
    <p:sldId id="591" r:id="rId33"/>
    <p:sldId id="728" r:id="rId34"/>
    <p:sldId id="696" r:id="rId35"/>
    <p:sldId id="608" r:id="rId36"/>
    <p:sldId id="609" r:id="rId37"/>
    <p:sldId id="686" r:id="rId38"/>
    <p:sldId id="678" r:id="rId39"/>
    <p:sldId id="679" r:id="rId40"/>
    <p:sldId id="680" r:id="rId41"/>
    <p:sldId id="683" r:id="rId42"/>
    <p:sldId id="681" r:id="rId43"/>
    <p:sldId id="682" r:id="rId44"/>
    <p:sldId id="685" r:id="rId45"/>
    <p:sldId id="697" r:id="rId46"/>
    <p:sldId id="698" r:id="rId47"/>
    <p:sldId id="700" r:id="rId48"/>
    <p:sldId id="702" r:id="rId49"/>
    <p:sldId id="701" r:id="rId50"/>
    <p:sldId id="703" r:id="rId51"/>
    <p:sldId id="704" r:id="rId52"/>
    <p:sldId id="705" r:id="rId53"/>
    <p:sldId id="706" r:id="rId54"/>
    <p:sldId id="707" r:id="rId55"/>
    <p:sldId id="713" r:id="rId56"/>
    <p:sldId id="714" r:id="rId57"/>
    <p:sldId id="715" r:id="rId58"/>
    <p:sldId id="716" r:id="rId59"/>
    <p:sldId id="717" r:id="rId60"/>
    <p:sldId id="719" r:id="rId61"/>
    <p:sldId id="721" r:id="rId62"/>
    <p:sldId id="722" r:id="rId63"/>
    <p:sldId id="723" r:id="rId64"/>
    <p:sldId id="724" r:id="rId65"/>
    <p:sldId id="725" r:id="rId66"/>
    <p:sldId id="726" r:id="rId67"/>
    <p:sldId id="727" r:id="rId68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E5C"/>
    <a:srgbClr val="5C697C"/>
    <a:srgbClr val="144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86410" autoAdjust="0"/>
  </p:normalViewPr>
  <p:slideViewPr>
    <p:cSldViewPr>
      <p:cViewPr varScale="1">
        <p:scale>
          <a:sx n="138" d="100"/>
          <a:sy n="138" d="100"/>
        </p:scale>
        <p:origin x="-2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52"/>
    </p:cViewPr>
  </p:sorterViewPr>
  <p:notesViewPr>
    <p:cSldViewPr>
      <p:cViewPr varScale="1">
        <p:scale>
          <a:sx n="44" d="100"/>
          <a:sy n="44" d="100"/>
        </p:scale>
        <p:origin x="-2256" y="-72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61804"/>
          </a:xfrm>
          <a:prstGeom prst="rect">
            <a:avLst/>
          </a:prstGeom>
        </p:spPr>
        <p:txBody>
          <a:bodyPr vert="horz" lIns="91950" tIns="45975" rIns="91950" bIns="459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1" cy="461804"/>
          </a:xfrm>
          <a:prstGeom prst="rect">
            <a:avLst/>
          </a:prstGeom>
        </p:spPr>
        <p:txBody>
          <a:bodyPr vert="horz" lIns="91950" tIns="45975" rIns="91950" bIns="45975" rtlCol="0"/>
          <a:lstStyle>
            <a:lvl1pPr algn="r">
              <a:defRPr sz="1200"/>
            </a:lvl1pPr>
          </a:lstStyle>
          <a:p>
            <a:fld id="{5FE31BA9-DC64-D04B-A9F3-5700CB7FDA7F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1" cy="461804"/>
          </a:xfrm>
          <a:prstGeom prst="rect">
            <a:avLst/>
          </a:prstGeom>
        </p:spPr>
        <p:txBody>
          <a:bodyPr vert="horz" lIns="91950" tIns="45975" rIns="91950" bIns="459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1" cy="461804"/>
          </a:xfrm>
          <a:prstGeom prst="rect">
            <a:avLst/>
          </a:prstGeom>
        </p:spPr>
        <p:txBody>
          <a:bodyPr vert="horz" lIns="91950" tIns="45975" rIns="91950" bIns="45975" rtlCol="0" anchor="b"/>
          <a:lstStyle>
            <a:lvl1pPr algn="r">
              <a:defRPr sz="1200"/>
            </a:lvl1pPr>
          </a:lstStyle>
          <a:p>
            <a:fld id="{A27335AA-1BAE-F747-9773-45F70BD9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61804"/>
          </a:xfrm>
          <a:prstGeom prst="rect">
            <a:avLst/>
          </a:prstGeom>
        </p:spPr>
        <p:txBody>
          <a:bodyPr vert="horz" lIns="91950" tIns="45975" rIns="91950" bIns="459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461804"/>
          </a:xfrm>
          <a:prstGeom prst="rect">
            <a:avLst/>
          </a:prstGeom>
        </p:spPr>
        <p:txBody>
          <a:bodyPr vert="horz" lIns="91950" tIns="45975" rIns="91950" bIns="45975" rtlCol="0"/>
          <a:lstStyle>
            <a:lvl1pPr algn="r">
              <a:defRPr sz="1200"/>
            </a:lvl1pPr>
          </a:lstStyle>
          <a:p>
            <a:fld id="{3CABB96F-E9BF-424D-9932-7DD04023645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0" tIns="45975" rIns="91950" bIns="459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950" tIns="45975" rIns="91950" bIns="459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1" cy="461804"/>
          </a:xfrm>
          <a:prstGeom prst="rect">
            <a:avLst/>
          </a:prstGeom>
        </p:spPr>
        <p:txBody>
          <a:bodyPr vert="horz" lIns="91950" tIns="45975" rIns="91950" bIns="459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1" cy="461804"/>
          </a:xfrm>
          <a:prstGeom prst="rect">
            <a:avLst/>
          </a:prstGeom>
        </p:spPr>
        <p:txBody>
          <a:bodyPr vert="horz" lIns="91950" tIns="45975" rIns="91950" bIns="45975" rtlCol="0" anchor="b"/>
          <a:lstStyle>
            <a:lvl1pPr algn="r">
              <a:defRPr sz="1200"/>
            </a:lvl1pPr>
          </a:lstStyle>
          <a:p>
            <a:fld id="{A4DB58D8-DF8E-404C-9E12-EB5CC2AE7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0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58D8-DF8E-404C-9E12-EB5CC2AE77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F94AC-126A-4686-A1E8-770FC7BB81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Nathan Wilson.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58D8-DF8E-404C-9E12-EB5CC2AE770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4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543-EF69-42BB-9ED5-2E85115D2A4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Nathan Wilson.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3DF4-7410-A84D-883E-885F9DE52617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8083-83D7-034D-8F99-1E8B7A6C7289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B2C3-5E46-074F-9CD1-E43DE0FD01DA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0AD2-58B2-904E-85C9-7DD11B6FDD88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5B91-01F2-BC4B-A5E8-9805394B9D7E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47A1-3FFA-1945-B6C5-05E933D66BA8}" type="datetime1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AEE-FE17-6644-8766-844C7179085C}" type="datetime1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ABD-E42F-5141-BEB8-B58C8A7A3589}" type="datetime1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4B5-6BB2-3D43-8784-7CA0A255D5F6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0E8D-6617-9E43-8B96-31DD3D66223A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EF4B7386-C6C9-C945-BD6F-983D231ED28F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libri"/>
              </a:defRPr>
            </a:lvl1pPr>
          </a:lstStyle>
          <a:p>
            <a:fld id="{E4EDB8FE-B6CA-40A1-BF7D-10B76364F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6Ybbi6-eId0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wShFsSFb-Y&amp;list=PLBh9h0LWoawphbpUvC1DofjagNqG1Qdf3" TargetMode="External"/><Relationship Id="rId3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927225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/>
              <a:t>Business Plans &amp; Elevator </a:t>
            </a:r>
            <a:r>
              <a:rPr lang="en-US" sz="3600" dirty="0" err="1" smtClean="0"/>
              <a:t>PitcheS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February 22, 2016</a:t>
            </a:r>
          </a:p>
          <a:p>
            <a:endParaRPr lang="en-US" dirty="0" smtClean="0"/>
          </a:p>
          <a:p>
            <a:r>
              <a:rPr lang="en-US" dirty="0"/>
              <a:t>Nathan M. Wilson, Ph.D., M.B.A.</a:t>
            </a:r>
          </a:p>
          <a:p>
            <a:r>
              <a:rPr lang="en-US" dirty="0" smtClean="0"/>
              <a:t>Anderson </a:t>
            </a:r>
            <a:r>
              <a:rPr lang="en-US" dirty="0"/>
              <a:t>School of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0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Business Model</a:t>
            </a:r>
            <a:r>
              <a:rPr lang="en-US" baseline="30000" dirty="0" smtClean="0"/>
              <a:t>*</a:t>
            </a:r>
            <a:r>
              <a:rPr lang="en-US" dirty="0" smtClean="0"/>
              <a:t>: describes the rationale of how an organization creates, delivers, and captures value.</a:t>
            </a:r>
          </a:p>
          <a:p>
            <a:r>
              <a:rPr lang="en-US" b="1" u="sng" dirty="0" smtClean="0"/>
              <a:t>Business Plan</a:t>
            </a:r>
            <a:r>
              <a:rPr lang="en-US" dirty="0" smtClean="0"/>
              <a:t>: document that articulates the proposed venture’s business model and provides significant detail.</a:t>
            </a:r>
          </a:p>
          <a:p>
            <a:r>
              <a:rPr lang="en-US" b="1" u="sng" dirty="0" smtClean="0"/>
              <a:t>Business Pitch</a:t>
            </a:r>
            <a:r>
              <a:rPr lang="en-US" dirty="0" smtClean="0"/>
              <a:t>: presentation that be used to communicate model.</a:t>
            </a:r>
          </a:p>
          <a:p>
            <a:pPr lvl="1"/>
            <a:r>
              <a:rPr lang="en-US" dirty="0" smtClean="0"/>
              <a:t> Targets include investors, partners, advisers, potential employees, etc.</a:t>
            </a:r>
          </a:p>
          <a:p>
            <a:r>
              <a:rPr lang="en-US" b="1" u="sng" dirty="0"/>
              <a:t>Elevator Pitch</a:t>
            </a:r>
            <a:r>
              <a:rPr lang="en-US" dirty="0"/>
              <a:t>: a one-paragraph description of a new business opportunity.</a:t>
            </a:r>
          </a:p>
          <a:p>
            <a:pPr lvl="1"/>
            <a:r>
              <a:rPr lang="en-US" dirty="0"/>
              <a:t>Elevator pitches are short! (one paragraph or 60-90 seconds)</a:t>
            </a:r>
          </a:p>
          <a:p>
            <a:pPr lvl="1"/>
            <a:r>
              <a:rPr lang="en-US" dirty="0"/>
              <a:t>Goal is to capture the interest of someone, not “complete the sale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708" y="6296799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* </a:t>
            </a:r>
            <a:r>
              <a:rPr lang="en-US" sz="1200" dirty="0" err="1" smtClean="0"/>
              <a:t>Osterwalder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Pigneur</a:t>
            </a:r>
            <a:r>
              <a:rPr lang="en-US" sz="1200" dirty="0" smtClean="0"/>
              <a:t>, </a:t>
            </a:r>
            <a:r>
              <a:rPr lang="en-US" sz="1200" u="sng" dirty="0" smtClean="0"/>
              <a:t>Business Model Generation</a:t>
            </a:r>
            <a:r>
              <a:rPr lang="en-US" sz="1200" dirty="0"/>
              <a:t>.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170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US" dirty="0" smtClean="0"/>
              <a:t>Business Plan Details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Elevator Pitches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 Material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Business Model Canvas, Value Proposition Canvas, Environment Map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Industry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Blue Ocean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2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Plan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"The Ernst &amp; Young Business Plan Guide" (2007), Brian R. Ford, Jay M. Bornstein, Patrick T. Pruitt, Third Edition, 2007, ISBN-10: 0470112697, ISBN-13: 978-0470112694, Edition: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Business Plan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Page</a:t>
            </a:r>
          </a:p>
          <a:p>
            <a:r>
              <a:rPr lang="en-US" dirty="0" smtClean="0"/>
              <a:t>Key Sections</a:t>
            </a:r>
            <a:r>
              <a:rPr lang="en-US" baseline="30000" dirty="0" smtClean="0"/>
              <a:t>*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Table of Contents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Executive Summary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General Company Description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Product and Services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Marketing Plan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Operational Plan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Management and Organization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Structure and Capitalization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Financial Plan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i="1" dirty="0" smtClean="0"/>
              <a:t>Appendices</a:t>
            </a:r>
          </a:p>
          <a:p>
            <a:pPr marL="571500" indent="-514350">
              <a:buNone/>
            </a:pPr>
            <a:r>
              <a:rPr lang="en-US" sz="1600" baseline="30000" dirty="0" smtClean="0"/>
              <a:t>*</a:t>
            </a:r>
            <a:r>
              <a:rPr lang="en-US" sz="1600" dirty="0" smtClean="0"/>
              <a:t> E&amp;Y</a:t>
            </a:r>
          </a:p>
        </p:txBody>
      </p:sp>
    </p:spTree>
    <p:extLst>
      <p:ext uri="{BB962C8B-B14F-4D97-AF65-F5344CB8AC3E}">
        <p14:creationId xmlns:p14="http://schemas.microsoft.com/office/powerpoint/2010/main" val="367629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Page &amp; 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introductory information</a:t>
            </a:r>
          </a:p>
          <a:p>
            <a:pPr lvl="1"/>
            <a:r>
              <a:rPr lang="en-US" dirty="0"/>
              <a:t>Company name</a:t>
            </a:r>
          </a:p>
          <a:p>
            <a:pPr lvl="1"/>
            <a:r>
              <a:rPr lang="en-US" dirty="0"/>
              <a:t>Contact information</a:t>
            </a:r>
          </a:p>
          <a:p>
            <a:pPr lvl="1"/>
            <a:r>
              <a:rPr lang="en-US" dirty="0"/>
              <a:t>Date this version of the plan was completed</a:t>
            </a:r>
          </a:p>
          <a:p>
            <a:pPr lvl="1"/>
            <a:r>
              <a:rPr lang="en-US" dirty="0"/>
              <a:t>Proprietary statement to protect your </a:t>
            </a:r>
            <a:r>
              <a:rPr lang="en-US" dirty="0" smtClean="0"/>
              <a:t>ideas</a:t>
            </a:r>
          </a:p>
          <a:p>
            <a:r>
              <a:rPr lang="en-US" dirty="0" smtClean="0"/>
              <a:t>Table </a:t>
            </a:r>
            <a:r>
              <a:rPr lang="en-US" dirty="0"/>
              <a:t>of contents</a:t>
            </a:r>
          </a:p>
          <a:p>
            <a:pPr lvl="1"/>
            <a:r>
              <a:rPr lang="en-US" dirty="0"/>
              <a:t>Lists major section headings</a:t>
            </a:r>
          </a:p>
          <a:p>
            <a:pPr lvl="1"/>
            <a:r>
              <a:rPr lang="en-US" dirty="0" smtClean="0"/>
              <a:t>Optionally list sections </a:t>
            </a:r>
            <a:r>
              <a:rPr lang="en-US" dirty="0"/>
              <a:t>underneath major </a:t>
            </a:r>
            <a:r>
              <a:rPr lang="en-US" dirty="0" smtClean="0"/>
              <a:t>sections</a:t>
            </a:r>
            <a:endParaRPr lang="en-US" dirty="0"/>
          </a:p>
          <a:p>
            <a:pPr lvl="1"/>
            <a:r>
              <a:rPr lang="en-US" dirty="0"/>
              <a:t>Put page numbers on every page of the business plan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Captures and presents succinctly the essence of the plan</a:t>
            </a:r>
          </a:p>
          <a:p>
            <a:r>
              <a:rPr lang="en-US" dirty="0" smtClean="0"/>
              <a:t>NOT a background statement nor is it an introduction</a:t>
            </a:r>
          </a:p>
          <a:p>
            <a:r>
              <a:rPr lang="en-US" dirty="0" smtClean="0"/>
              <a:t>Provides the reviewer with a good understanding of:</a:t>
            </a:r>
          </a:p>
          <a:p>
            <a:pPr lvl="1"/>
            <a:r>
              <a:rPr lang="en-US" dirty="0" smtClean="0"/>
              <a:t>The plan’s concept</a:t>
            </a:r>
          </a:p>
          <a:p>
            <a:pPr lvl="1"/>
            <a:r>
              <a:rPr lang="en-US" dirty="0" smtClean="0"/>
              <a:t>Finances</a:t>
            </a:r>
          </a:p>
          <a:p>
            <a:pPr lvl="1"/>
            <a:r>
              <a:rPr lang="en-US" dirty="0" smtClean="0"/>
              <a:t>Metrics</a:t>
            </a:r>
          </a:p>
          <a:p>
            <a:r>
              <a:rPr lang="en-US" dirty="0" smtClean="0"/>
              <a:t>Ideally written AFTER you have written the plan</a:t>
            </a:r>
          </a:p>
          <a:p>
            <a:pPr lvl="1"/>
            <a:r>
              <a:rPr lang="en-US" dirty="0" smtClean="0"/>
              <a:t>If you write first, ES can be vague and shallow</a:t>
            </a:r>
          </a:p>
          <a:p>
            <a:pPr lvl="1"/>
            <a:r>
              <a:rPr lang="en-US" dirty="0" smtClean="0"/>
              <a:t>Entrepreneur may try and “force” the plan to conform to the “assumptions” or “statements” in the ES</a:t>
            </a:r>
          </a:p>
          <a:p>
            <a:r>
              <a:rPr lang="en-US" dirty="0" smtClean="0"/>
              <a:t>Must succeed in generating immediate interest</a:t>
            </a:r>
          </a:p>
          <a:p>
            <a:r>
              <a:rPr lang="en-US" dirty="0" smtClean="0"/>
              <a:t>Should highlight the business plan section-by-section</a:t>
            </a:r>
          </a:p>
        </p:txBody>
      </p:sp>
    </p:spTree>
    <p:extLst>
      <p:ext uri="{BB962C8B-B14F-4D97-AF65-F5344CB8AC3E}">
        <p14:creationId xmlns:p14="http://schemas.microsoft.com/office/powerpoint/2010/main" val="346925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Discuss the product or service description section of a business plan.</a:t>
            </a:r>
          </a:p>
          <a:p>
            <a:r>
              <a:rPr lang="en-US" dirty="0" smtClean="0"/>
              <a:t>What business are you in? </a:t>
            </a:r>
          </a:p>
          <a:p>
            <a:r>
              <a:rPr lang="en-US" dirty="0" smtClean="0"/>
              <a:t>What is the core competency of the business? </a:t>
            </a:r>
          </a:p>
          <a:p>
            <a:r>
              <a:rPr lang="en-US" dirty="0" smtClean="0"/>
              <a:t>What's different about your product? </a:t>
            </a:r>
          </a:p>
          <a:p>
            <a:r>
              <a:rPr lang="en-US" dirty="0" smtClean="0"/>
              <a:t>How have you differentiated it?</a:t>
            </a:r>
          </a:p>
          <a:p>
            <a:r>
              <a:rPr lang="en-US" dirty="0" smtClean="0"/>
              <a:t>What is the value proposition you provide customers? </a:t>
            </a:r>
          </a:p>
          <a:p>
            <a:pPr lvl="1"/>
            <a:r>
              <a:rPr lang="en-US" dirty="0" smtClean="0"/>
              <a:t>Why will the customer buy? </a:t>
            </a:r>
          </a:p>
          <a:p>
            <a:pPr lvl="1"/>
            <a:r>
              <a:rPr lang="en-US" dirty="0" smtClean="0"/>
              <a:t>What is the compelling reason to buy? </a:t>
            </a:r>
          </a:p>
          <a:p>
            <a:r>
              <a:rPr lang="en-US" dirty="0" smtClean="0"/>
              <a:t>Do you have patent protection? </a:t>
            </a:r>
          </a:p>
          <a:p>
            <a:r>
              <a:rPr lang="en-US" dirty="0" smtClean="0"/>
              <a:t>Do you have a working prototype?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04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/>
              <a:t>Degree of competition</a:t>
            </a:r>
          </a:p>
          <a:p>
            <a:pPr lvl="1"/>
            <a:r>
              <a:rPr lang="en-US" dirty="0" smtClean="0"/>
              <a:t>Begin with general statement regarding the level of relevant competition</a:t>
            </a:r>
          </a:p>
          <a:p>
            <a:pPr lvl="1"/>
            <a:r>
              <a:rPr lang="en-US" dirty="0" smtClean="0"/>
              <a:t>Define what is truly competitive and treat in meaningful way</a:t>
            </a:r>
          </a:p>
          <a:p>
            <a:pPr lvl="1"/>
            <a:r>
              <a:rPr lang="en-US" dirty="0" smtClean="0"/>
              <a:t>Careful: do not dismiss competition without just reasons</a:t>
            </a:r>
          </a:p>
          <a:p>
            <a:r>
              <a:rPr lang="en-US" dirty="0" smtClean="0"/>
              <a:t>If there are a small number of competitors:</a:t>
            </a:r>
          </a:p>
          <a:p>
            <a:pPr lvl="1"/>
            <a:r>
              <a:rPr lang="en-US" dirty="0" smtClean="0"/>
              <a:t>Identify each competitor</a:t>
            </a:r>
          </a:p>
          <a:p>
            <a:pPr lvl="1"/>
            <a:r>
              <a:rPr lang="en-US" dirty="0" smtClean="0"/>
              <a:t>Detail strengths &amp; weaknesses of each competitor</a:t>
            </a:r>
          </a:p>
          <a:p>
            <a:pPr lvl="1"/>
            <a:r>
              <a:rPr lang="en-US" dirty="0" smtClean="0"/>
              <a:t>Discuss likely impact &amp; reaction of each to your startup</a:t>
            </a:r>
          </a:p>
          <a:p>
            <a:r>
              <a:rPr lang="en-US" dirty="0" smtClean="0"/>
              <a:t>Utilize graphics when possible!</a:t>
            </a:r>
          </a:p>
          <a:p>
            <a:r>
              <a:rPr lang="en-US" dirty="0" smtClean="0"/>
              <a:t>Future sources of competition:</a:t>
            </a:r>
          </a:p>
          <a:p>
            <a:pPr lvl="1"/>
            <a:r>
              <a:rPr lang="en-US" dirty="0" smtClean="0"/>
              <a:t>Typically depends on stability and growth of market</a:t>
            </a:r>
          </a:p>
          <a:p>
            <a:pPr lvl="1"/>
            <a:r>
              <a:rPr lang="en-US" dirty="0" smtClean="0"/>
              <a:t>Critically important in cases of new product or service, where risk of imitators is significant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9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/>
              <a:t>Discuss the market section of the business plan.</a:t>
            </a:r>
            <a:endParaRPr lang="en-US" dirty="0" smtClean="0"/>
          </a:p>
          <a:p>
            <a:r>
              <a:rPr lang="en-US" dirty="0" smtClean="0"/>
              <a:t>Who is the target customer? </a:t>
            </a:r>
          </a:p>
          <a:p>
            <a:r>
              <a:rPr lang="en-US" dirty="0" smtClean="0"/>
              <a:t>How do you describe him or her? </a:t>
            </a:r>
          </a:p>
          <a:p>
            <a:r>
              <a:rPr lang="en-US" dirty="0" smtClean="0"/>
              <a:t>How do you define the market? </a:t>
            </a:r>
          </a:p>
          <a:p>
            <a:r>
              <a:rPr lang="en-US" dirty="0" smtClean="0"/>
              <a:t>How is the market segmented? </a:t>
            </a:r>
          </a:p>
          <a:p>
            <a:r>
              <a:rPr lang="en-US" dirty="0" smtClean="0"/>
              <a:t>What about trends, market size and growth potential? </a:t>
            </a:r>
          </a:p>
          <a:p>
            <a:r>
              <a:rPr lang="en-US" dirty="0" smtClean="0"/>
              <a:t>What’s the relationship between market share and profitability? </a:t>
            </a:r>
          </a:p>
          <a:p>
            <a:r>
              <a:rPr lang="en-US" dirty="0" smtClean="0"/>
              <a:t>Who is the competition?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Definition and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start with a discussion of the general industry background</a:t>
            </a:r>
          </a:p>
          <a:p>
            <a:pPr lvl="1"/>
            <a:r>
              <a:rPr lang="en-US" dirty="0" smtClean="0"/>
              <a:t>Summarize industry growth or lack of growth</a:t>
            </a:r>
          </a:p>
          <a:p>
            <a:pPr lvl="1"/>
            <a:r>
              <a:rPr lang="en-US" dirty="0" smtClean="0"/>
              <a:t>Sources of demand</a:t>
            </a:r>
          </a:p>
          <a:p>
            <a:pPr lvl="1"/>
            <a:r>
              <a:rPr lang="en-US" dirty="0" smtClean="0"/>
              <a:t>How demand is satisfied</a:t>
            </a:r>
          </a:p>
          <a:p>
            <a:r>
              <a:rPr lang="en-US" dirty="0" smtClean="0"/>
              <a:t>Utilize all resources:</a:t>
            </a:r>
          </a:p>
          <a:p>
            <a:pPr lvl="1"/>
            <a:r>
              <a:rPr lang="en-US" dirty="0" smtClean="0"/>
              <a:t>Such as trade associations &amp; trade literature</a:t>
            </a:r>
          </a:p>
          <a:p>
            <a:pPr lvl="1"/>
            <a:r>
              <a:rPr lang="en-US" dirty="0" smtClean="0"/>
              <a:t>Industry studies</a:t>
            </a:r>
          </a:p>
          <a:p>
            <a:pPr lvl="1"/>
            <a:r>
              <a:rPr lang="en-US" dirty="0" smtClean="0"/>
              <a:t>Experts</a:t>
            </a:r>
          </a:p>
          <a:p>
            <a:r>
              <a:rPr lang="en-US" dirty="0" smtClean="0"/>
              <a:t>Detail depends on market potential &amp; goals:</a:t>
            </a:r>
          </a:p>
          <a:p>
            <a:pPr lvl="1"/>
            <a:r>
              <a:rPr lang="en-US" dirty="0" smtClean="0"/>
              <a:t>If potential is understood to be large &amp; you only target a small %, less detail is needed</a:t>
            </a:r>
          </a:p>
          <a:p>
            <a:pPr lvl="1"/>
            <a:r>
              <a:rPr lang="en-US" dirty="0" smtClean="0"/>
              <a:t>Larger market shares can require more detail</a:t>
            </a:r>
          </a:p>
        </p:txBody>
      </p:sp>
    </p:spTree>
    <p:extLst>
      <p:ext uri="{BB962C8B-B14F-4D97-AF65-F5344CB8AC3E}">
        <p14:creationId xmlns:p14="http://schemas.microsoft.com/office/powerpoint/2010/main" val="61427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Business Plan Details</a:t>
            </a:r>
          </a:p>
          <a:p>
            <a:r>
              <a:rPr lang="en-US" dirty="0" smtClean="0"/>
              <a:t>Elevator Pitches</a:t>
            </a:r>
          </a:p>
          <a:p>
            <a:r>
              <a:rPr lang="en-US" dirty="0" smtClean="0"/>
              <a:t>Bonus Material</a:t>
            </a:r>
          </a:p>
          <a:p>
            <a:pPr lvl="1"/>
            <a:r>
              <a:rPr lang="en-US" dirty="0" smtClean="0"/>
              <a:t>Business Model Canvas, Value Proposition Canvas, Environment Map</a:t>
            </a:r>
          </a:p>
          <a:p>
            <a:pPr lvl="1"/>
            <a:r>
              <a:rPr lang="en-US" dirty="0" smtClean="0"/>
              <a:t>Industry Analysis</a:t>
            </a:r>
          </a:p>
          <a:p>
            <a:pPr lvl="1"/>
            <a:r>
              <a:rPr lang="en-US" dirty="0" smtClean="0"/>
              <a:t>Blue Ocean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5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&amp; Sales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Discuss the marketing and sales portion of the business plan.</a:t>
            </a:r>
          </a:p>
          <a:p>
            <a:r>
              <a:rPr lang="en-US" dirty="0" smtClean="0"/>
              <a:t>How do you plan to market your product or service? </a:t>
            </a:r>
          </a:p>
          <a:p>
            <a:r>
              <a:rPr lang="en-US" dirty="0" smtClean="0"/>
              <a:t>What strategies are you going to use? </a:t>
            </a:r>
          </a:p>
          <a:p>
            <a:r>
              <a:rPr lang="en-US" dirty="0" smtClean="0"/>
              <a:t>Who is the competition? </a:t>
            </a:r>
          </a:p>
          <a:p>
            <a:r>
              <a:rPr lang="en-US" dirty="0" smtClean="0"/>
              <a:t>How are you positioned versus your competition? </a:t>
            </a:r>
          </a:p>
          <a:p>
            <a:r>
              <a:rPr lang="en-US" dirty="0" smtClean="0"/>
              <a:t>What is the pricing and business revenue model? </a:t>
            </a:r>
          </a:p>
          <a:p>
            <a:r>
              <a:rPr lang="en-US" dirty="0" smtClean="0"/>
              <a:t>What are your sales strategy and tactics? </a:t>
            </a:r>
          </a:p>
          <a:p>
            <a:r>
              <a:rPr lang="en-US" dirty="0" smtClean="0"/>
              <a:t>Who will sell the product? How? </a:t>
            </a:r>
          </a:p>
          <a:p>
            <a:r>
              <a:rPr lang="en-US" dirty="0" smtClean="0"/>
              <a:t>How are you going to generate sales leads? </a:t>
            </a:r>
          </a:p>
          <a:p>
            <a:r>
              <a:rPr lang="en-US" dirty="0" smtClean="0"/>
              <a:t>What's the sell cycle?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&amp; Sales Section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Purpose:  explain how the perspective business intends to manipulate and react to market conditions in order to generate sales</a:t>
            </a:r>
          </a:p>
          <a:p>
            <a:r>
              <a:rPr lang="en-US" dirty="0" smtClean="0"/>
              <a:t>Must sell prospective business as:</a:t>
            </a:r>
          </a:p>
          <a:p>
            <a:pPr lvl="1"/>
            <a:r>
              <a:rPr lang="en-US" dirty="0" smtClean="0"/>
              <a:t>Attractive opportunity</a:t>
            </a:r>
          </a:p>
          <a:p>
            <a:pPr lvl="1"/>
            <a:r>
              <a:rPr lang="en-US" dirty="0" smtClean="0"/>
              <a:t>Good credit risk</a:t>
            </a:r>
          </a:p>
          <a:p>
            <a:pPr lvl="1"/>
            <a:r>
              <a:rPr lang="en-US" dirty="0" smtClean="0"/>
              <a:t>Valued vendor of a product of service</a:t>
            </a:r>
          </a:p>
          <a:p>
            <a:r>
              <a:rPr lang="en-US" dirty="0" smtClean="0"/>
              <a:t>Most venture capitalists feel the most important criteria for an investment is the size and potential of a market</a:t>
            </a:r>
          </a:p>
          <a:p>
            <a:pPr lvl="1"/>
            <a:r>
              <a:rPr lang="en-US" dirty="0" smtClean="0"/>
              <a:t>“If a real market need is not presented, all of the talent and financing in the world will not make a company successful…”</a:t>
            </a:r>
          </a:p>
        </p:txBody>
      </p:sp>
    </p:spTree>
    <p:extLst>
      <p:ext uri="{BB962C8B-B14F-4D97-AF65-F5344CB8AC3E}">
        <p14:creationId xmlns:p14="http://schemas.microsoft.com/office/powerpoint/2010/main" val="401856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u="sng" dirty="0" smtClean="0"/>
              <a:t>Sales Forecast</a:t>
            </a:r>
            <a:r>
              <a:rPr lang="en-US" dirty="0" smtClean="0"/>
              <a:t>: Analysis to justify anticipated sales volume.  Should detail key assumptions.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Sales Forecast Breakdown</a:t>
            </a:r>
          </a:p>
          <a:p>
            <a:r>
              <a:rPr lang="en-US" dirty="0" smtClean="0"/>
              <a:t>Time period</a:t>
            </a:r>
          </a:p>
          <a:p>
            <a:pPr lvl="1"/>
            <a:r>
              <a:rPr lang="en-US" dirty="0" smtClean="0"/>
              <a:t>Demonstrate anticipated growth</a:t>
            </a:r>
          </a:p>
          <a:p>
            <a:pPr lvl="1"/>
            <a:r>
              <a:rPr lang="en-US" dirty="0" smtClean="0"/>
              <a:t>Detail seasonality</a:t>
            </a:r>
          </a:p>
          <a:p>
            <a:pPr lvl="1"/>
            <a:r>
              <a:rPr lang="en-US" dirty="0" smtClean="0"/>
              <a:t>Common to present multiple sales forecasts (e.g. conservative, most likely, optimistic).</a:t>
            </a:r>
          </a:p>
          <a:p>
            <a:r>
              <a:rPr lang="en-US" dirty="0" smtClean="0"/>
              <a:t>Sales by product or service</a:t>
            </a:r>
          </a:p>
          <a:p>
            <a:pPr lvl="1"/>
            <a:r>
              <a:rPr lang="en-US" dirty="0" smtClean="0"/>
              <a:t>Important if more than one product or service is being offered</a:t>
            </a:r>
          </a:p>
          <a:p>
            <a:pPr lvl="1"/>
            <a:r>
              <a:rPr lang="en-US" dirty="0" smtClean="0"/>
              <a:t>Indicates relative importance of each of the business’s products, priorities, and how to allocate resources, etc.</a:t>
            </a:r>
          </a:p>
          <a:p>
            <a:r>
              <a:rPr lang="en-US" dirty="0" smtClean="0"/>
              <a:t>Sales by customer group</a:t>
            </a:r>
          </a:p>
          <a:p>
            <a:pPr lvl="1"/>
            <a:r>
              <a:rPr lang="en-US" dirty="0" smtClean="0"/>
              <a:t>If applicable, discuss distinct groups of customers, CLV, etc. </a:t>
            </a:r>
          </a:p>
          <a:p>
            <a:r>
              <a:rPr lang="en-US" dirty="0" smtClean="0"/>
              <a:t>Market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7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Discuss </a:t>
            </a:r>
            <a:r>
              <a:rPr lang="en-US" b="1" dirty="0"/>
              <a:t>company operations portion of your business </a:t>
            </a:r>
            <a:r>
              <a:rPr lang="en-US" b="1" dirty="0" smtClean="0"/>
              <a:t>plan.</a:t>
            </a:r>
          </a:p>
          <a:p>
            <a:r>
              <a:rPr lang="en-US" dirty="0"/>
              <a:t>What operations, manufacturing, logistics, sub-contracting, supplier relationships, capital investment requirements for infrastructure, facilities planning and major milestones are important for your business?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0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critical issue to be addressed in a business plan is how the business will create its products and services.</a:t>
            </a:r>
          </a:p>
          <a:p>
            <a:pPr lvl="1"/>
            <a:r>
              <a:rPr lang="en-US" dirty="0" smtClean="0"/>
              <a:t>What is the approach to manufacturing?  </a:t>
            </a:r>
          </a:p>
          <a:p>
            <a:pPr lvl="1"/>
            <a:r>
              <a:rPr lang="en-US" dirty="0" smtClean="0"/>
              <a:t>What are the source(s) of raw materials?</a:t>
            </a:r>
          </a:p>
          <a:p>
            <a:pPr lvl="1"/>
            <a:r>
              <a:rPr lang="en-US" dirty="0" smtClean="0"/>
              <a:t>What are the processes used in manufacturing?</a:t>
            </a:r>
          </a:p>
          <a:p>
            <a:pPr lvl="1"/>
            <a:r>
              <a:rPr lang="en-US" dirty="0" smtClean="0"/>
              <a:t>What are the labor requirements?</a:t>
            </a:r>
          </a:p>
          <a:p>
            <a:pPr lvl="1"/>
            <a:r>
              <a:rPr lang="en-US" dirty="0" smtClean="0"/>
              <a:t>How will suppliers and vendors be used?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7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Plan -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uses for biz plan:</a:t>
            </a:r>
          </a:p>
          <a:p>
            <a:pPr lvl="1"/>
            <a:r>
              <a:rPr lang="en-US" dirty="0" smtClean="0"/>
              <a:t>internal: may want to be very detailed for planning purposes &amp; “thought experiments”</a:t>
            </a:r>
          </a:p>
          <a:p>
            <a:pPr lvl="1"/>
            <a:r>
              <a:rPr lang="en-US" dirty="0" smtClean="0"/>
              <a:t>external: may have to be more straightforward for understanding</a:t>
            </a:r>
          </a:p>
          <a:p>
            <a:r>
              <a:rPr lang="en-US" dirty="0" smtClean="0"/>
              <a:t>Entrepreneurs must strike balance between sophistication and simplicity in explaining complexity of operations</a:t>
            </a:r>
          </a:p>
          <a:p>
            <a:r>
              <a:rPr lang="en-US" dirty="0" smtClean="0"/>
              <a:t>Think in terms of two questions:</a:t>
            </a:r>
          </a:p>
          <a:p>
            <a:pPr lvl="1"/>
            <a:r>
              <a:rPr lang="en-US" dirty="0" smtClean="0"/>
              <a:t>Will the reviewer understand the content?</a:t>
            </a:r>
          </a:p>
          <a:p>
            <a:pPr lvl="1"/>
            <a:r>
              <a:rPr lang="en-US" dirty="0" smtClean="0"/>
              <a:t>How important is the content to the overall understanding and appreciation of the business plan?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9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&amp; Personnel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Discuss </a:t>
            </a:r>
            <a:r>
              <a:rPr lang="en-US" b="1" dirty="0"/>
              <a:t>the management and personnel sections of a </a:t>
            </a:r>
            <a:r>
              <a:rPr lang="en-US" b="1" dirty="0" smtClean="0"/>
              <a:t>business plan</a:t>
            </a:r>
            <a:r>
              <a:rPr lang="en-US" b="1" dirty="0"/>
              <a:t>.  </a:t>
            </a:r>
          </a:p>
          <a:p>
            <a:r>
              <a:rPr lang="en-US" dirty="0" smtClean="0"/>
              <a:t>Is </a:t>
            </a:r>
            <a:r>
              <a:rPr lang="en-US" dirty="0"/>
              <a:t>the management team important?  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executive equity compensation strategy?  </a:t>
            </a:r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should be on your board of directors? 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a board of advisors</a:t>
            </a:r>
            <a:r>
              <a:rPr lang="en-US" dirty="0" smtClean="0"/>
              <a:t>?  Should you have one?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0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and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Investors invest with People, not Ideas</a:t>
            </a:r>
          </a:p>
          <a:p>
            <a:pPr lvl="1"/>
            <a:r>
              <a:rPr lang="en-US" dirty="0"/>
              <a:t>Bet the Jockey, not the Horse</a:t>
            </a:r>
          </a:p>
          <a:p>
            <a:pPr lvl="1"/>
            <a:r>
              <a:rPr lang="en-US" dirty="0"/>
              <a:t>Vision without a Team = Failure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Questions to ask:</a:t>
            </a:r>
          </a:p>
          <a:p>
            <a:pPr lvl="1"/>
            <a:r>
              <a:rPr lang="en-US" dirty="0"/>
              <a:t>Participative or Autocratic</a:t>
            </a:r>
          </a:p>
          <a:p>
            <a:pPr lvl="1"/>
            <a:r>
              <a:rPr lang="en-US" dirty="0"/>
              <a:t>Profit Share or Commodity</a:t>
            </a:r>
          </a:p>
          <a:p>
            <a:pPr lvl="1"/>
            <a:r>
              <a:rPr lang="en-US" dirty="0"/>
              <a:t>Tasks or Flexible Responsibilities</a:t>
            </a:r>
          </a:p>
          <a:p>
            <a:pPr lvl="1"/>
            <a:r>
              <a:rPr lang="en-US" dirty="0"/>
              <a:t>What Culture to create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10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Team – General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Principals</a:t>
            </a:r>
          </a:p>
          <a:p>
            <a:pPr lvl="1"/>
            <a:r>
              <a:rPr lang="en-US" dirty="0" smtClean="0"/>
              <a:t>Backgrounds</a:t>
            </a:r>
          </a:p>
          <a:p>
            <a:pPr lvl="1"/>
            <a:r>
              <a:rPr lang="en-US" dirty="0" smtClean="0"/>
              <a:t>What do they bring?</a:t>
            </a:r>
          </a:p>
          <a:p>
            <a:pPr lvl="2"/>
            <a:r>
              <a:rPr lang="en-US" dirty="0" smtClean="0"/>
              <a:t>Resources, connections, unique skills</a:t>
            </a:r>
          </a:p>
          <a:p>
            <a:r>
              <a:rPr lang="en-US" dirty="0" smtClean="0"/>
              <a:t>Organizational Chart</a:t>
            </a:r>
          </a:p>
          <a:p>
            <a:pPr lvl="1"/>
            <a:r>
              <a:rPr lang="en-US" dirty="0" smtClean="0"/>
              <a:t>Relationships and responsibilities</a:t>
            </a:r>
          </a:p>
          <a:p>
            <a:r>
              <a:rPr lang="en-US" dirty="0" smtClean="0"/>
              <a:t>Policy and Strategies</a:t>
            </a:r>
          </a:p>
          <a:p>
            <a:pPr lvl="1"/>
            <a:r>
              <a:rPr lang="en-US" dirty="0" smtClean="0"/>
              <a:t>Hiring practices</a:t>
            </a:r>
          </a:p>
          <a:p>
            <a:pPr lvl="1"/>
            <a:r>
              <a:rPr lang="en-US" dirty="0" smtClean="0"/>
              <a:t>Compensation programs</a:t>
            </a:r>
          </a:p>
        </p:txBody>
      </p:sp>
    </p:spTree>
    <p:extLst>
      <p:ext uri="{BB962C8B-B14F-4D97-AF65-F5344CB8AC3E}">
        <p14:creationId xmlns:p14="http://schemas.microsoft.com/office/powerpoint/2010/main" val="112427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Discuss the financial projections needed for a business plan.</a:t>
            </a:r>
          </a:p>
          <a:p>
            <a:r>
              <a:rPr lang="en-US" dirty="0" smtClean="0"/>
              <a:t>What do you need for balance sheets in a biz plan?</a:t>
            </a:r>
          </a:p>
          <a:p>
            <a:r>
              <a:rPr lang="en-US" dirty="0" smtClean="0"/>
              <a:t>What do you need for income (P&amp;L) statements biz plan?</a:t>
            </a:r>
          </a:p>
          <a:p>
            <a:r>
              <a:rPr lang="en-US" dirty="0" smtClean="0"/>
              <a:t>What do you need for cash flow statements in a biz plan?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4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“Classical View”: Where does the Business Plan 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5" descr="kat0506x_0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63087"/>
            <a:ext cx="5029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5486400" y="612259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>
                <a:solidFill>
                  <a:schemeClr val="tx1"/>
                </a:solidFill>
              </a:rPr>
              <a:t>Katz &amp; Green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6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Section  - General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of research and reliability of data is critical</a:t>
            </a:r>
          </a:p>
          <a:p>
            <a:r>
              <a:rPr lang="en-US" dirty="0" smtClean="0"/>
              <a:t>Financial plan must conform to the details presented in the remainder of the business plan</a:t>
            </a:r>
          </a:p>
          <a:p>
            <a:r>
              <a:rPr lang="en-US" dirty="0" smtClean="0"/>
              <a:t>Useful to calculate multiple financial scenarios</a:t>
            </a:r>
          </a:p>
          <a:p>
            <a:r>
              <a:rPr lang="en-US" dirty="0" smtClean="0"/>
              <a:t>Multiple financial scenarios helpful for sensitivity analysis</a:t>
            </a:r>
          </a:p>
          <a:p>
            <a:r>
              <a:rPr lang="en-US" dirty="0" smtClean="0"/>
              <a:t>Any deviations from industry averages or financial ratios should be noted and explained</a:t>
            </a:r>
          </a:p>
          <a:p>
            <a:r>
              <a:rPr lang="en-US" dirty="0" smtClean="0"/>
              <a:t>Review the section periodically and revise as necessary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8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Section – Additional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list assumptions</a:t>
            </a:r>
          </a:p>
          <a:p>
            <a:r>
              <a:rPr lang="en-US" dirty="0" smtClean="0"/>
              <a:t>Pro-forma income statements (3 to 5 years)</a:t>
            </a:r>
          </a:p>
          <a:p>
            <a:pPr lvl="1"/>
            <a:r>
              <a:rPr lang="en-US" dirty="0" smtClean="0"/>
              <a:t>Monthly performance for YR1</a:t>
            </a:r>
          </a:p>
          <a:p>
            <a:pPr lvl="1"/>
            <a:r>
              <a:rPr lang="en-US" dirty="0" smtClean="0"/>
              <a:t>Quarterly performance for YR 2 &amp; YR 3</a:t>
            </a:r>
          </a:p>
          <a:p>
            <a:pPr lvl="1"/>
            <a:r>
              <a:rPr lang="en-US" dirty="0" smtClean="0"/>
              <a:t>Yearly for YR 4 &amp; YR 5</a:t>
            </a:r>
          </a:p>
          <a:p>
            <a:r>
              <a:rPr lang="en-US" dirty="0" smtClean="0"/>
              <a:t>Pro-forma cash flow statements (3 to 5 years)</a:t>
            </a:r>
          </a:p>
          <a:p>
            <a:pPr lvl="1"/>
            <a:r>
              <a:rPr lang="en-US" dirty="0" smtClean="0"/>
              <a:t>Monthly for YR 1</a:t>
            </a:r>
          </a:p>
          <a:p>
            <a:pPr lvl="1"/>
            <a:r>
              <a:rPr lang="en-US" dirty="0" smtClean="0"/>
              <a:t>Quarterly for YR2 &amp; YR 3</a:t>
            </a:r>
          </a:p>
          <a:p>
            <a:pPr lvl="1"/>
            <a:r>
              <a:rPr lang="en-US" dirty="0" smtClean="0"/>
              <a:t>Yearly for YR 4 &amp; YR 5</a:t>
            </a:r>
          </a:p>
          <a:p>
            <a:r>
              <a:rPr lang="en-US" dirty="0" smtClean="0"/>
              <a:t>Current balance sheet and/or balance sheet after funding</a:t>
            </a:r>
          </a:p>
          <a:p>
            <a:pPr lvl="1"/>
            <a:r>
              <a:rPr lang="en-US" dirty="0" smtClean="0"/>
              <a:t>Yearly balance sheet for YR1 – YR5</a:t>
            </a:r>
          </a:p>
          <a:p>
            <a:r>
              <a:rPr lang="en-US" dirty="0" smtClean="0"/>
              <a:t>Additional financial projections (e.g. break-even analysis)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5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Assumptions in Financial Section of a 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E&amp;Y, what is the most integral part (i.e. important part) of the financial section?</a:t>
            </a:r>
          </a:p>
          <a:p>
            <a:r>
              <a:rPr lang="en-US" dirty="0" smtClean="0"/>
              <a:t>ASSUMPTIONS!</a:t>
            </a:r>
          </a:p>
          <a:p>
            <a:pPr lvl="1"/>
            <a:r>
              <a:rPr lang="en-US" dirty="0" smtClean="0"/>
              <a:t>Numbers without assumptions have NO meaning!</a:t>
            </a:r>
          </a:p>
          <a:p>
            <a:pPr lvl="1"/>
            <a:r>
              <a:rPr lang="en-US" dirty="0" smtClean="0"/>
              <a:t>Investors review assumptions to see if you really understand business and your industry</a:t>
            </a:r>
          </a:p>
          <a:p>
            <a:r>
              <a:rPr lang="en-US" dirty="0" smtClean="0"/>
              <a:t>Important aspects of assumptions:</a:t>
            </a:r>
          </a:p>
          <a:p>
            <a:pPr lvl="1"/>
            <a:r>
              <a:rPr lang="en-US" dirty="0" smtClean="0"/>
              <a:t>Be compelling yet concise</a:t>
            </a:r>
          </a:p>
          <a:p>
            <a:pPr lvl="1"/>
            <a:r>
              <a:rPr lang="en-US" dirty="0" smtClean="0"/>
              <a:t>Most important assumption is usually sales volume</a:t>
            </a:r>
          </a:p>
          <a:p>
            <a:pPr lvl="1"/>
            <a:r>
              <a:rPr lang="en-US" dirty="0" smtClean="0"/>
              <a:t>The nature of the business dictates level of support &amp; detail needed</a:t>
            </a:r>
          </a:p>
          <a:p>
            <a:pPr lvl="1"/>
            <a:r>
              <a:rPr lang="en-US" dirty="0" smtClean="0"/>
              <a:t>Useful to provide multiple sets of assumptions (e.g. conservative, likely, optimistic)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9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plan should be fun and easy to read.</a:t>
            </a:r>
          </a:p>
          <a:p>
            <a:r>
              <a:rPr lang="en-US" dirty="0" smtClean="0"/>
              <a:t>The plan should tell a compelling story.</a:t>
            </a:r>
          </a:p>
          <a:p>
            <a:r>
              <a:rPr lang="en-US" dirty="0" smtClean="0"/>
              <a:t>It’s not a mystery novel!</a:t>
            </a:r>
          </a:p>
          <a:p>
            <a:r>
              <a:rPr lang="en-US" dirty="0" smtClean="0"/>
              <a:t>You should clearly indicate the status of prototypes etc.</a:t>
            </a:r>
          </a:p>
          <a:p>
            <a:r>
              <a:rPr lang="en-US" dirty="0" smtClean="0"/>
              <a:t>You need to convince one of the judges to be your advocate, so don’t try and appease everyone, impress someone!</a:t>
            </a:r>
          </a:p>
          <a:p>
            <a:r>
              <a:rPr lang="en-US" dirty="0" smtClean="0"/>
              <a:t>Once you lose credibility, people stop reading.</a:t>
            </a:r>
          </a:p>
          <a:p>
            <a:r>
              <a:rPr lang="en-US" dirty="0" smtClean="0"/>
              <a:t>Markets that don’t exist don’t care how smart you are.</a:t>
            </a:r>
          </a:p>
          <a:p>
            <a:r>
              <a:rPr lang="en-US" dirty="0" smtClean="0"/>
              <a:t>I want big markets and big returns, which means I have to take risks.  I don’t want risk just for the sake of risk!  De-risk when possible.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40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Business Plan Details</a:t>
            </a:r>
          </a:p>
          <a:p>
            <a:r>
              <a:rPr lang="en-US" dirty="0" smtClean="0"/>
              <a:t>Elevator Pitches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 Material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Business Model Canvas, Value Proposition Canvas, Environment Map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Industry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Blue Ocean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8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facts, but remember the goal is to deliver  a compelling story!</a:t>
            </a:r>
          </a:p>
          <a:p>
            <a:pPr lvl="1"/>
            <a:r>
              <a:rPr lang="en-US" dirty="0" smtClean="0"/>
              <a:t>The pitch should be designed to grab the listeners attention and spark interest in learning more</a:t>
            </a:r>
          </a:p>
          <a:p>
            <a:r>
              <a:rPr lang="en-US" dirty="0" smtClean="0"/>
              <a:t>Do your homework!</a:t>
            </a:r>
          </a:p>
          <a:p>
            <a:pPr lvl="1"/>
            <a:r>
              <a:rPr lang="en-US" dirty="0" smtClean="0"/>
              <a:t>Is the objective of the pitch to gain financial commitments, attract partners, or some other purpose?</a:t>
            </a:r>
          </a:p>
          <a:p>
            <a:pPr lvl="1"/>
            <a:r>
              <a:rPr lang="en-US" dirty="0" smtClean="0"/>
              <a:t>Research (i.e. stalk) your pitch audience</a:t>
            </a:r>
          </a:p>
          <a:p>
            <a:r>
              <a:rPr lang="en-US" dirty="0" smtClean="0"/>
              <a:t>Practice, practice, and practice some more!</a:t>
            </a:r>
          </a:p>
          <a:p>
            <a:pPr lvl="1"/>
            <a:r>
              <a:rPr lang="en-US" dirty="0" smtClean="0"/>
              <a:t>Do several “dry runs” with partners and advisers who already understand the business</a:t>
            </a:r>
          </a:p>
          <a:p>
            <a:pPr lvl="1"/>
            <a:r>
              <a:rPr lang="en-US" dirty="0" smtClean="0"/>
              <a:t>After early test runs, practice presenting the pitch to supportive audiences who are in a position to give valuable feedback but who do not understand the new venture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Tips – Answer the Three Whys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Three Whys</a:t>
            </a:r>
          </a:p>
          <a:p>
            <a:pPr lvl="1"/>
            <a:r>
              <a:rPr lang="en-US" dirty="0" smtClean="0"/>
              <a:t>Why this?</a:t>
            </a:r>
          </a:p>
          <a:p>
            <a:pPr lvl="1"/>
            <a:r>
              <a:rPr lang="en-US" dirty="0" smtClean="0"/>
              <a:t>Why now?</a:t>
            </a:r>
          </a:p>
          <a:p>
            <a:pPr lvl="1"/>
            <a:r>
              <a:rPr lang="en-US" dirty="0" smtClean="0"/>
              <a:t>Why this team?</a:t>
            </a:r>
          </a:p>
          <a:p>
            <a:r>
              <a:rPr lang="en-US" dirty="0" smtClean="0"/>
              <a:t>Need to tell a story that makes the market’s “pain” real and that your solution is the right way to solve the pain</a:t>
            </a:r>
          </a:p>
          <a:p>
            <a:r>
              <a:rPr lang="en-US" dirty="0" smtClean="0"/>
              <a:t>Typically the CEO does the talking for an investor pitch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TCA: Investor Presentation Guidelines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133" y="1389150"/>
            <a:ext cx="5655734" cy="4917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TCA: Pitch (Who are they and why should I care?)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66" y="1294087"/>
            <a:ext cx="5317067" cy="5108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TCA: People (Can this team deliver?)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800" y="1315212"/>
            <a:ext cx="5232400" cy="5065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has a plan…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Reporter:  “I hear your opponent has a clever plan for defensing your left hook.  How do you respond?” </a:t>
            </a:r>
            <a:endParaRPr lang="en-US" dirty="0" smtClean="0"/>
          </a:p>
          <a:p>
            <a:r>
              <a:rPr lang="en-US" dirty="0" smtClean="0"/>
              <a:t>Mike </a:t>
            </a:r>
            <a:r>
              <a:rPr lang="en-US" dirty="0"/>
              <a:t>Tyson:  “Everyone has a plan until they get punched in the mouth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howardgivner.com/wp-content/uploads/2012/01/Mike-Tyson-Picture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66754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0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TCA: Pain (Is the problem truly painful for the customer?)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733" y="1321550"/>
            <a:ext cx="5198534" cy="5053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TCA: Product (Is there a potentially great product here?)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266" y="1308875"/>
            <a:ext cx="5215467" cy="5078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TCA: Players (Who is your competition?)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0" y="1310987"/>
            <a:ext cx="5283200" cy="50742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TCA: Projections (Show me the money!)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866" y="1253950"/>
            <a:ext cx="5266267" cy="5188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7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TCA: (Summary and Q&amp;A)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266" y="1315212"/>
            <a:ext cx="5215467" cy="5065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EcoATM</a:t>
            </a:r>
            <a:r>
              <a:rPr lang="en-US" dirty="0" smtClean="0"/>
              <a:t> Pitch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www.youtube.com/watch?v=6Ybbi6-eId0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Business Plan Details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Elevator Pitches</a:t>
            </a:r>
          </a:p>
          <a:p>
            <a:r>
              <a:rPr lang="en-US" dirty="0" smtClean="0"/>
              <a:t>Bonus Material</a:t>
            </a:r>
          </a:p>
          <a:p>
            <a:pPr lvl="1"/>
            <a:r>
              <a:rPr lang="en-US" dirty="0" smtClean="0"/>
              <a:t>Business Model Canvas, Value Proposition Canvas, Environment Map</a:t>
            </a:r>
          </a:p>
          <a:p>
            <a:pPr lvl="1"/>
            <a:r>
              <a:rPr lang="en-US" dirty="0" smtClean="0"/>
              <a:t>Industry Analysis</a:t>
            </a:r>
          </a:p>
          <a:p>
            <a:pPr lvl="1"/>
            <a:r>
              <a:rPr lang="en-US" dirty="0" smtClean="0"/>
              <a:t>Blue Ocean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6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Suite of Tools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400" cy="50492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Environment Map</a:t>
            </a:r>
          </a:p>
          <a:p>
            <a:pPr lvl="1"/>
            <a:r>
              <a:rPr lang="en-US" dirty="0" smtClean="0"/>
              <a:t>Helps you understand the context in which you create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Business Model Canvas</a:t>
            </a:r>
          </a:p>
          <a:p>
            <a:pPr lvl="1"/>
            <a:r>
              <a:rPr lang="en-US" dirty="0" smtClean="0"/>
              <a:t>Helps you create value for your business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Value Proposition Canvas</a:t>
            </a:r>
          </a:p>
          <a:p>
            <a:pPr lvl="1"/>
            <a:r>
              <a:rPr lang="en-US" dirty="0" smtClean="0"/>
              <a:t>Helps you create value for your customer</a:t>
            </a:r>
          </a:p>
          <a:p>
            <a:pPr marL="274320" lvl="1" indent="0">
              <a:buNone/>
            </a:pPr>
            <a:endParaRPr lang="en-US" dirty="0"/>
          </a:p>
          <a:p>
            <a:pPr marL="1588" lvl="1" indent="0">
              <a:buNone/>
            </a:pPr>
            <a:r>
              <a:rPr lang="en-US" i="1" u="sng" dirty="0" smtClean="0"/>
              <a:t>Business </a:t>
            </a:r>
            <a:r>
              <a:rPr lang="en-US" i="1" u="sng" dirty="0"/>
              <a:t>Model</a:t>
            </a:r>
            <a:r>
              <a:rPr lang="en-US" i="1" dirty="0"/>
              <a:t>: describes the rationale of how an organization creates, delivers, and captures value.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126"/>
            <a:ext cx="2362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708" y="6296799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* </a:t>
            </a:r>
            <a:r>
              <a:rPr lang="en-US" sz="1200" dirty="0" err="1" smtClean="0"/>
              <a:t>Osterwalder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Pigneur</a:t>
            </a:r>
            <a:r>
              <a:rPr lang="en-US" sz="1200" dirty="0" smtClean="0"/>
              <a:t>, </a:t>
            </a:r>
            <a:r>
              <a:rPr lang="en-US" sz="1200" u="sng" dirty="0" smtClean="0"/>
              <a:t>Business Model Generation</a:t>
            </a:r>
            <a:r>
              <a:rPr lang="en-US" sz="1200" dirty="0"/>
              <a:t> </a:t>
            </a:r>
            <a:r>
              <a:rPr lang="en-US" sz="1200" dirty="0" smtClean="0"/>
              <a:t>&amp; </a:t>
            </a:r>
            <a:r>
              <a:rPr lang="en-US" sz="1200" u="sng" dirty="0" smtClean="0"/>
              <a:t>Value Proposition Design 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12541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Map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1960" r="5220" b="8204"/>
          <a:stretch/>
        </p:blipFill>
        <p:spPr>
          <a:xfrm>
            <a:off x="457200" y="1045779"/>
            <a:ext cx="8077200" cy="57295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48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4114799"/>
            <a:ext cx="2667000" cy="266056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2660561"/>
            <a:ext cx="2667000" cy="2743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1219200"/>
            <a:ext cx="2743200" cy="2743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Canvas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49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www.youtube.com/watch?v=wwShFsSFb-Y&amp;list=PLBh9h0LWoawphbpUvC1DofjagNqG1Qdf3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1" b="10051"/>
          <a:stretch/>
        </p:blipFill>
        <p:spPr>
          <a:xfrm>
            <a:off x="685800" y="2362200"/>
            <a:ext cx="7620000" cy="35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Three Fallacies of Business Plans (Steve Blan</a:t>
            </a:r>
            <a:r>
              <a:rPr lang="en-US" sz="3000" dirty="0" smtClean="0"/>
              <a:t>k)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They rarely survive first contact with customers.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sz="1800" dirty="0" smtClean="0"/>
              <a:t>“Everyone has a plan until they get punched in the mouth.” </a:t>
            </a:r>
            <a:r>
              <a:rPr lang="en-US" sz="1500" dirty="0" smtClean="0"/>
              <a:t>– Mike Tyson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Five-</a:t>
            </a:r>
            <a:r>
              <a:rPr lang="en-US" dirty="0"/>
              <a:t>y</a:t>
            </a:r>
            <a:r>
              <a:rPr lang="en-US" dirty="0" smtClean="0"/>
              <a:t>ear plans are generally “fiction”</a:t>
            </a:r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1200" dirty="0"/>
              <a:t>	</a:t>
            </a:r>
            <a:r>
              <a:rPr lang="en-US" dirty="0" smtClean="0"/>
              <a:t>Forecasting complete unknowns is almost always a waste of time.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Start-ups are </a:t>
            </a:r>
            <a:r>
              <a:rPr lang="en-US" i="1" dirty="0" smtClean="0"/>
              <a:t>not</a:t>
            </a:r>
            <a:r>
              <a:rPr lang="en-US" dirty="0" smtClean="0"/>
              <a:t> smaller versions of large companies.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sz="1800" dirty="0" smtClean="0"/>
              <a:t>Existing companies </a:t>
            </a:r>
            <a:r>
              <a:rPr lang="en-US" sz="1800" i="1" dirty="0" smtClean="0"/>
              <a:t>execute </a:t>
            </a:r>
            <a:r>
              <a:rPr lang="en-US" sz="1800" dirty="0" smtClean="0"/>
              <a:t>a business model; start-ups </a:t>
            </a:r>
            <a:r>
              <a:rPr lang="en-US" sz="1800" i="1" dirty="0" smtClean="0"/>
              <a:t>look</a:t>
            </a:r>
            <a:r>
              <a:rPr lang="en-US" sz="1800" dirty="0" smtClean="0"/>
              <a:t> for one.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 Canvas &amp; Business Model Canvas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1530" r="2293" b="11151"/>
          <a:stretch/>
        </p:blipFill>
        <p:spPr>
          <a:xfrm>
            <a:off x="609600" y="1600200"/>
            <a:ext cx="7730378" cy="45719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 Canvas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835080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Value Proposition for Your Case!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39732" r="10642" b="6648"/>
          <a:stretch/>
        </p:blipFill>
        <p:spPr>
          <a:xfrm>
            <a:off x="1676400" y="3810000"/>
            <a:ext cx="5790931" cy="29634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52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191000" cy="272952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495800" y="35814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Solution Fit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53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achieve fit when customers get excited about your value proposition  which happens when you address important jobs, alleviate extreme pains, and create essential gains that customers care about.</a:t>
            </a:r>
          </a:p>
          <a:p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r="18561" b="9775"/>
          <a:stretch/>
        </p:blipFill>
        <p:spPr>
          <a:xfrm>
            <a:off x="1143000" y="2683043"/>
            <a:ext cx="7010400" cy="40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54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2"/>
          <a:stretch/>
        </p:blipFill>
        <p:spPr bwMode="auto">
          <a:xfrm>
            <a:off x="521368" y="1219201"/>
            <a:ext cx="3972020" cy="3274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0" r="33440" b="9742"/>
          <a:stretch/>
        </p:blipFill>
        <p:spPr bwMode="auto">
          <a:xfrm>
            <a:off x="1371600" y="3276600"/>
            <a:ext cx="4359455" cy="2955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3" b="15018"/>
          <a:stretch/>
        </p:blipFill>
        <p:spPr bwMode="auto">
          <a:xfrm>
            <a:off x="4086726" y="1710994"/>
            <a:ext cx="4308752" cy="2782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6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Step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330"/>
            <a:ext cx="9144000" cy="5743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6471976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Steve Blank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1950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vs.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Industry</a:t>
            </a:r>
            <a:r>
              <a:rPr lang="en-US" dirty="0" smtClean="0"/>
              <a:t>: consists of sellers – typically organizations – that offer products or classes of products that are similar and close substitutes for one another</a:t>
            </a:r>
          </a:p>
          <a:p>
            <a:r>
              <a:rPr lang="en-US" b="1" dirty="0" smtClean="0"/>
              <a:t>Market</a:t>
            </a:r>
            <a:r>
              <a:rPr lang="en-US" dirty="0" smtClean="0"/>
              <a:t>:  consists of a group of current and/or potential customers having the willingness and ability to buy products (goods or services) to satisfy a particular class of wants or needs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0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 vs. TSM VS. Beachhead – Market is Not Sales!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T</a:t>
            </a:r>
            <a:r>
              <a:rPr lang="en-US" b="1" dirty="0" smtClean="0"/>
              <a:t>otal </a:t>
            </a:r>
            <a:r>
              <a:rPr lang="en-US" b="1" u="sng" dirty="0" smtClean="0"/>
              <a:t>A</a:t>
            </a:r>
            <a:r>
              <a:rPr lang="en-US" b="1" dirty="0" smtClean="0"/>
              <a:t>ddressable </a:t>
            </a:r>
            <a:r>
              <a:rPr lang="en-US" b="1" u="sng" dirty="0" smtClean="0"/>
              <a:t>M</a:t>
            </a:r>
            <a:r>
              <a:rPr lang="en-US" b="1" dirty="0" smtClean="0"/>
              <a:t>arket</a:t>
            </a:r>
            <a:r>
              <a:rPr lang="en-US" dirty="0" smtClean="0"/>
              <a:t>: </a:t>
            </a:r>
            <a:r>
              <a:rPr lang="en-US" i="1" dirty="0" smtClean="0"/>
              <a:t>100%</a:t>
            </a:r>
            <a:r>
              <a:rPr lang="en-US" dirty="0" smtClean="0"/>
              <a:t> of the market for type of product you sell (e.g. all coffee drinkers in USA)</a:t>
            </a:r>
          </a:p>
          <a:p>
            <a:r>
              <a:rPr lang="en-US" b="1" u="sng" dirty="0" smtClean="0"/>
              <a:t>T</a:t>
            </a:r>
            <a:r>
              <a:rPr lang="en-US" b="1" dirty="0" smtClean="0"/>
              <a:t>otal </a:t>
            </a:r>
            <a:r>
              <a:rPr lang="en-US" b="1" u="sng" dirty="0" smtClean="0"/>
              <a:t>S</a:t>
            </a:r>
            <a:r>
              <a:rPr lang="en-US" b="1" dirty="0" smtClean="0"/>
              <a:t>erviceable (or </a:t>
            </a:r>
            <a:r>
              <a:rPr lang="en-US" b="1" u="sng" dirty="0" smtClean="0"/>
              <a:t>S</a:t>
            </a:r>
            <a:r>
              <a:rPr lang="en-US" b="1" dirty="0" smtClean="0"/>
              <a:t>erved </a:t>
            </a:r>
            <a:r>
              <a:rPr lang="en-US" b="1" u="sng" dirty="0" smtClean="0"/>
              <a:t>A</a:t>
            </a:r>
            <a:r>
              <a:rPr lang="en-US" b="1" dirty="0" smtClean="0"/>
              <a:t>vailable) </a:t>
            </a:r>
            <a:r>
              <a:rPr lang="en-US" b="1" u="sng" dirty="0" smtClean="0"/>
              <a:t>M</a:t>
            </a:r>
            <a:r>
              <a:rPr lang="en-US" b="1" dirty="0" smtClean="0"/>
              <a:t>arket</a:t>
            </a:r>
            <a:r>
              <a:rPr lang="en-US" dirty="0" smtClean="0"/>
              <a:t>: </a:t>
            </a:r>
            <a:r>
              <a:rPr lang="en-US" i="1" dirty="0" smtClean="0"/>
              <a:t>100%</a:t>
            </a:r>
            <a:r>
              <a:rPr lang="en-US" dirty="0" smtClean="0"/>
              <a:t> of the market you could actually sell to (e.g. all coffee drinkers on-campus)</a:t>
            </a:r>
          </a:p>
          <a:p>
            <a:r>
              <a:rPr lang="en-US" b="1" u="sng" dirty="0" smtClean="0"/>
              <a:t>Target</a:t>
            </a:r>
            <a:r>
              <a:rPr lang="en-US" b="1" dirty="0" smtClean="0"/>
              <a:t> (</a:t>
            </a:r>
            <a:r>
              <a:rPr lang="en-US" b="1" u="sng" dirty="0" smtClean="0"/>
              <a:t>Beachhead</a:t>
            </a:r>
            <a:r>
              <a:rPr lang="en-US" b="1" dirty="0" smtClean="0"/>
              <a:t>) Market</a:t>
            </a:r>
            <a:r>
              <a:rPr lang="en-US" dirty="0" smtClean="0"/>
              <a:t>: You initial most likely buyers.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/>
              <a:t>Sales Forecast</a:t>
            </a:r>
            <a:r>
              <a:rPr lang="en-US" i="1" dirty="0" smtClean="0"/>
              <a:t>: Bottom-up forecast of how much you can sell given current or expected resources (e.g. # of salespeople, hours of operation, etc.)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b="1" i="1" dirty="0" smtClean="0"/>
              <a:t>Marketing</a:t>
            </a:r>
            <a:r>
              <a:rPr lang="en-US" i="1" dirty="0" smtClean="0"/>
              <a:t>: everything </a:t>
            </a:r>
            <a:r>
              <a:rPr lang="en-US" i="1" dirty="0"/>
              <a:t>that you do to reach and persuade </a:t>
            </a:r>
            <a:r>
              <a:rPr lang="en-US" i="1" dirty="0" smtClean="0"/>
              <a:t>prospects  (identifying and satisfying a customer need)</a:t>
            </a:r>
          </a:p>
          <a:p>
            <a:r>
              <a:rPr lang="en-US" b="1" i="1" dirty="0" smtClean="0"/>
              <a:t>Sales</a:t>
            </a:r>
            <a:r>
              <a:rPr lang="en-US" i="1" dirty="0" smtClean="0"/>
              <a:t>: everything </a:t>
            </a:r>
            <a:r>
              <a:rPr lang="en-US" i="1" dirty="0"/>
              <a:t>that you do to close the </a:t>
            </a:r>
            <a:r>
              <a:rPr lang="en-US" i="1" dirty="0" smtClean="0"/>
              <a:t>sale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329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TAM, TSM, Target market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143000"/>
            <a:ext cx="5423848" cy="5029200"/>
            <a:chOff x="1752600" y="1143000"/>
            <a:chExt cx="5423848" cy="5029200"/>
          </a:xfrm>
        </p:grpSpPr>
        <p:sp>
          <p:nvSpPr>
            <p:cNvPr id="4" name="Oval 3"/>
            <p:cNvSpPr/>
            <p:nvPr/>
          </p:nvSpPr>
          <p:spPr>
            <a:xfrm>
              <a:off x="1752600" y="1143000"/>
              <a:ext cx="5410200" cy="5029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95048" y="1981200"/>
              <a:ext cx="3581400" cy="365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638800" y="3124200"/>
              <a:ext cx="1524000" cy="1524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3285951"/>
            <a:ext cx="176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Total Addressable Market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79344" y="3285951"/>
            <a:ext cx="169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Total Serviceable Market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3439839"/>
            <a:ext cx="169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Target</a:t>
            </a:r>
          </a:p>
          <a:p>
            <a:pPr algn="ctr"/>
            <a:r>
              <a:rPr lang="en-US" sz="2000" b="1" dirty="0" smtClean="0"/>
              <a:t>Market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33448" y="3686145"/>
            <a:ext cx="2929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TAM ≥ TSM ≥ TARGET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5562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NOTE: Not to scale!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794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Governing Competition in an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59</a:t>
            </a:fld>
            <a:endParaRPr lang="en-US"/>
          </a:p>
        </p:txBody>
      </p:sp>
      <p:pic>
        <p:nvPicPr>
          <p:cNvPr id="20" name="Content Placeholder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4" r="24725"/>
          <a:stretch/>
        </p:blipFill>
        <p:spPr>
          <a:xfrm>
            <a:off x="4038600" y="6019800"/>
            <a:ext cx="4818185" cy="762000"/>
          </a:xfrm>
          <a:prstGeom prst="rect">
            <a:avLst/>
          </a:prstGeom>
        </p:spPr>
      </p:pic>
      <p:pic>
        <p:nvPicPr>
          <p:cNvPr id="24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t="27678" r="9707" b="21605"/>
          <a:stretch/>
        </p:blipFill>
        <p:spPr>
          <a:xfrm>
            <a:off x="838200" y="1524000"/>
            <a:ext cx="7257136" cy="3478172"/>
          </a:xfrm>
        </p:spPr>
      </p:pic>
    </p:spTree>
    <p:extLst>
      <p:ext uri="{BB962C8B-B14F-4D97-AF65-F5344CB8AC3E}">
        <p14:creationId xmlns:p14="http://schemas.microsoft.com/office/powerpoint/2010/main" val="346018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 smtClean="0"/>
              <a:t>Decades-Old Formula vs. Lean Startup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48768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TRADITIONAL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Write a business plan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Pitch it to investors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Assemble a team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Operate in stealth mode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Release fully functional prototype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i="1" dirty="0" smtClean="0"/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75% of all start-ups fail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752600"/>
            <a:ext cx="441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 b="1" dirty="0" smtClean="0">
                <a:latin typeface="Calibri"/>
              </a:rPr>
              <a:t>LEAN STARTUP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Calibri"/>
              </a:rPr>
              <a:t>Test hypotheses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Calibri"/>
              </a:rPr>
              <a:t>Gather early &amp; frequent customer feedback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Calibri"/>
              </a:rPr>
              <a:t>Show MVP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Calibri"/>
              </a:rPr>
              <a:t>Pivot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724400"/>
            <a:ext cx="335422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accent5"/>
                </a:solidFill>
                <a:latin typeface="Calibri"/>
              </a:rPr>
              <a:t>•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srgbClr val="D2533C"/>
                </a:solidFill>
                <a:latin typeface="Calibri"/>
              </a:rPr>
              <a:t>Refining </a:t>
            </a:r>
            <a:r>
              <a:rPr lang="en-US" sz="2000" b="1" dirty="0">
                <a:solidFill>
                  <a:srgbClr val="D2533C"/>
                </a:solidFill>
                <a:latin typeface="Calibri"/>
              </a:rPr>
              <a:t>along the way for a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D2533C"/>
                </a:solidFill>
                <a:latin typeface="Calibri"/>
              </a:rPr>
              <a:t>  higher </a:t>
            </a:r>
            <a:r>
              <a:rPr lang="en-US" sz="2000" b="1" dirty="0">
                <a:solidFill>
                  <a:srgbClr val="D2533C"/>
                </a:solidFill>
                <a:latin typeface="Calibri"/>
              </a:rPr>
              <a:t>likelihood of success</a:t>
            </a:r>
          </a:p>
          <a:p>
            <a:endParaRPr lang="en-US" sz="20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Ocean </a:t>
            </a:r>
            <a:r>
              <a:rPr lang="en-US" dirty="0"/>
              <a:t>S</a:t>
            </a:r>
            <a:r>
              <a:rPr lang="en-US" dirty="0" smtClean="0"/>
              <a:t>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Red Oceans</a:t>
            </a:r>
            <a:r>
              <a:rPr lang="en-US" dirty="0" smtClean="0"/>
              <a:t>:  represent all the industries in existence today.  This is the known market space.</a:t>
            </a:r>
          </a:p>
          <a:p>
            <a:pPr lvl="1"/>
            <a:r>
              <a:rPr lang="en-US" dirty="0" smtClean="0"/>
              <a:t>“bloody” with competition (profits and growth are reduced)</a:t>
            </a:r>
          </a:p>
          <a:p>
            <a:r>
              <a:rPr lang="en-US" u="sng" dirty="0" smtClean="0"/>
              <a:t>Blue Oceans</a:t>
            </a:r>
            <a:r>
              <a:rPr lang="en-US" dirty="0" smtClean="0"/>
              <a:t>: all the industries not in existence today.  This is the unknown market space.</a:t>
            </a:r>
          </a:p>
          <a:p>
            <a:pPr lvl="1"/>
            <a:r>
              <a:rPr lang="en-US" dirty="0" smtClean="0"/>
              <a:t>Potential of market space that is vast, deep, and not yet explored</a:t>
            </a:r>
          </a:p>
          <a:p>
            <a:pPr lvl="1"/>
            <a:r>
              <a:rPr lang="en-US" dirty="0" smtClean="0"/>
              <a:t>To “seize” new profit and growth opportunities, companies need to create blue oceans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5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a diagnostic and an action framework for building a compelling blue ocean strategy</a:t>
            </a:r>
          </a:p>
          <a:p>
            <a:r>
              <a:rPr lang="en-US" dirty="0" smtClean="0"/>
              <a:t>Captures the current state of play in the known market space</a:t>
            </a:r>
          </a:p>
          <a:p>
            <a:r>
              <a:rPr lang="en-US" dirty="0" smtClean="0"/>
              <a:t>The horizontal axis captures the range of factors the industry competes on and invests in</a:t>
            </a:r>
          </a:p>
          <a:p>
            <a:r>
              <a:rPr lang="en-US" dirty="0" smtClean="0"/>
              <a:t>The vertical axis of the strategy canvas captures the offering level that buyers receive across all of the key factors (i.e. a high score means the company offers buyer more)</a:t>
            </a:r>
          </a:p>
          <a:p>
            <a:r>
              <a:rPr lang="en-US" dirty="0" smtClean="0"/>
              <a:t>“Value Curve” – a graphical depiction of a company’s relative performance across its industry’s factors of competition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250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U.S. Wine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Stats (US market)</a:t>
            </a:r>
          </a:p>
          <a:p>
            <a:pPr lvl="1"/>
            <a:r>
              <a:rPr lang="en-US" dirty="0" smtClean="0"/>
              <a:t>$20B annually</a:t>
            </a:r>
          </a:p>
          <a:p>
            <a:pPr lvl="1"/>
            <a:r>
              <a:rPr lang="en-US" dirty="0" smtClean="0"/>
              <a:t>33</a:t>
            </a:r>
            <a:r>
              <a:rPr lang="en-US" baseline="30000" dirty="0" smtClean="0"/>
              <a:t>rd</a:t>
            </a:r>
            <a:r>
              <a:rPr lang="en-US" dirty="0" smtClean="0"/>
              <a:t> in the world in per capita consumption</a:t>
            </a:r>
          </a:p>
          <a:p>
            <a:pPr lvl="1"/>
            <a:r>
              <a:rPr lang="en-US" dirty="0" smtClean="0"/>
              <a:t>75% produced by top 8 companies, 1600+ wineries produce the rest</a:t>
            </a:r>
          </a:p>
          <a:p>
            <a:endParaRPr lang="en-US" dirty="0" smtClean="0"/>
          </a:p>
          <a:p>
            <a:r>
              <a:rPr lang="en-US" dirty="0" smtClean="0"/>
              <a:t>Competitive Factors</a:t>
            </a:r>
          </a:p>
          <a:p>
            <a:pPr lvl="1"/>
            <a:r>
              <a:rPr lang="en-US" dirty="0" smtClean="0"/>
              <a:t>Price per bottle of wine</a:t>
            </a:r>
          </a:p>
          <a:p>
            <a:pPr lvl="1"/>
            <a:r>
              <a:rPr lang="en-US" dirty="0" smtClean="0"/>
              <a:t>Elite, refined image packaging (e.g. medals won, esoteric terminology)</a:t>
            </a:r>
          </a:p>
          <a:p>
            <a:pPr lvl="1"/>
            <a:r>
              <a:rPr lang="en-US" dirty="0" smtClean="0"/>
              <a:t>Marketing to raise consumer awareness in a crowded market space</a:t>
            </a:r>
          </a:p>
          <a:p>
            <a:pPr lvl="1"/>
            <a:r>
              <a:rPr lang="en-US" dirty="0" smtClean="0"/>
              <a:t>Aging quality of wine</a:t>
            </a:r>
          </a:p>
          <a:p>
            <a:pPr lvl="1"/>
            <a:r>
              <a:rPr lang="en-US" dirty="0" smtClean="0"/>
              <a:t>Prestige of a wine’s vineyard and its legacy</a:t>
            </a:r>
          </a:p>
          <a:p>
            <a:pPr lvl="1"/>
            <a:r>
              <a:rPr lang="en-US" dirty="0" smtClean="0"/>
              <a:t>Complexity and sophistication of a wine’s taste, including such things as tannins and oak</a:t>
            </a:r>
          </a:p>
          <a:p>
            <a:pPr lvl="1"/>
            <a:r>
              <a:rPr lang="en-US" dirty="0" smtClean="0"/>
              <a:t>A diverse range of wines to cover all varieties of grapes and consumer preferences</a:t>
            </a:r>
          </a:p>
        </p:txBody>
      </p:sp>
    </p:spTree>
    <p:extLst>
      <p:ext uri="{BB962C8B-B14F-4D97-AF65-F5344CB8AC3E}">
        <p14:creationId xmlns:p14="http://schemas.microsoft.com/office/powerpoint/2010/main" val="231278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Canvas of </a:t>
            </a:r>
            <a:r>
              <a:rPr lang="en-US" dirty="0"/>
              <a:t>U</a:t>
            </a:r>
            <a:r>
              <a:rPr lang="en-US" dirty="0" smtClean="0"/>
              <a:t>.S. Wine </a:t>
            </a:r>
            <a:r>
              <a:rPr lang="en-US" dirty="0"/>
              <a:t>I</a:t>
            </a:r>
            <a:r>
              <a:rPr lang="en-US" dirty="0" smtClean="0"/>
              <a:t>ndustry (late ’90s)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/>
          <a:stretch/>
        </p:blipFill>
        <p:spPr bwMode="auto">
          <a:xfrm>
            <a:off x="381000" y="1143000"/>
            <a:ext cx="8754237" cy="521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9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[yellow tail]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noncustomers to customers</a:t>
            </a:r>
          </a:p>
          <a:p>
            <a:pPr lvl="1"/>
            <a:r>
              <a:rPr lang="en-US" dirty="0" smtClean="0"/>
              <a:t>How to make a fun and easy-to-enjoy wine for every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7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BOS: The Four </a:t>
            </a:r>
            <a:r>
              <a:rPr lang="en-US" dirty="0"/>
              <a:t>A</a:t>
            </a:r>
            <a:r>
              <a:rPr lang="en-US" dirty="0" smtClean="0"/>
              <a:t>ctions </a:t>
            </a:r>
            <a:r>
              <a:rPr lang="en-US" dirty="0"/>
              <a:t>F</a:t>
            </a:r>
            <a:r>
              <a:rPr lang="en-US" dirty="0" smtClean="0"/>
              <a:t>ramework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071" r="1159" b="3965"/>
          <a:stretch/>
        </p:blipFill>
        <p:spPr bwMode="auto">
          <a:xfrm>
            <a:off x="1828800" y="1066800"/>
            <a:ext cx="5859591" cy="53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1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Eliminate-Reduce-Raise-Create </a:t>
            </a:r>
            <a:r>
              <a:rPr lang="en-US" dirty="0"/>
              <a:t>G</a:t>
            </a:r>
            <a:r>
              <a:rPr lang="en-US" dirty="0" smtClean="0"/>
              <a:t>rid [yellow tail]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13637" r="15859" b="8067"/>
          <a:stretch/>
        </p:blipFill>
        <p:spPr bwMode="auto">
          <a:xfrm>
            <a:off x="1371600" y="1143000"/>
            <a:ext cx="6335486" cy="511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3581400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1143000"/>
            <a:ext cx="4191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Strategy Canvas for [yellow tail]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/>
          <a:stretch/>
        </p:blipFill>
        <p:spPr bwMode="auto">
          <a:xfrm>
            <a:off x="598034" y="1066800"/>
            <a:ext cx="7877175" cy="51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7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Plans – Past, Present,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“Coming up with creative ideas is easy; selling them to strangers is hard.”</a:t>
            </a:r>
          </a:p>
          <a:p>
            <a:r>
              <a:rPr lang="en-US" dirty="0" smtClean="0"/>
              <a:t>Historically, entrepreneurs who wanted to found a business would start by writing a business plan</a:t>
            </a:r>
          </a:p>
          <a:p>
            <a:pPr lvl="1"/>
            <a:r>
              <a:rPr lang="en-US" dirty="0" smtClean="0"/>
              <a:t>Defined ventures proposed strategy</a:t>
            </a:r>
          </a:p>
          <a:p>
            <a:pPr lvl="1"/>
            <a:r>
              <a:rPr lang="en-US" dirty="0" smtClean="0"/>
              <a:t>The go-to-market strategy &amp; operational models needed for strategy</a:t>
            </a:r>
          </a:p>
          <a:p>
            <a:pPr lvl="1"/>
            <a:r>
              <a:rPr lang="en-US" dirty="0" smtClean="0"/>
              <a:t>Financial forecasts, risks, and invest plans</a:t>
            </a:r>
          </a:p>
          <a:p>
            <a:r>
              <a:rPr lang="en-US" dirty="0" smtClean="0"/>
              <a:t>Business plans are </a:t>
            </a:r>
            <a:r>
              <a:rPr lang="en-US" u="sng" dirty="0" smtClean="0"/>
              <a:t>much</a:t>
            </a:r>
            <a:r>
              <a:rPr lang="en-US" dirty="0" smtClean="0"/>
              <a:t> less common today</a:t>
            </a:r>
          </a:p>
          <a:p>
            <a:pPr lvl="1"/>
            <a:r>
              <a:rPr lang="en-US" dirty="0" smtClean="0"/>
              <a:t>In the mid-1990s, most VC firms required a formal biz plan</a:t>
            </a:r>
          </a:p>
          <a:p>
            <a:pPr lvl="1"/>
            <a:r>
              <a:rPr lang="en-US" dirty="0" smtClean="0"/>
              <a:t>May still be required by certain investors</a:t>
            </a:r>
          </a:p>
          <a:p>
            <a:pPr lvl="1"/>
            <a:r>
              <a:rPr lang="en-US" dirty="0" smtClean="0"/>
              <a:t>More common inside of  “large” companies</a:t>
            </a:r>
          </a:p>
          <a:p>
            <a:pPr lvl="1"/>
            <a:r>
              <a:rPr lang="en-US" dirty="0" smtClean="0"/>
              <a:t>Evidence is mixed on how much value is created by writing a detailed traditional business plan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“Planning” Still Matters Even if “Plans” Don’t!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ntrepreneurs often revise the original idea or model for their business many times while planning or drafting a business plan</a:t>
            </a:r>
          </a:p>
          <a:p>
            <a:r>
              <a:rPr lang="en-US" dirty="0" smtClean="0"/>
              <a:t>Debate among founders, trusted advisors, and partners as they clarify assumptions about the business model leads to a clearer understanding of areas of agreement and disagreement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a 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opportunity to test ideas and determine whether viable business opportunities exist</a:t>
            </a:r>
          </a:p>
          <a:p>
            <a:r>
              <a:rPr lang="en-US" dirty="0" smtClean="0"/>
              <a:t>The foundation for debating and analyzing key assumptions, developing financial forecasts, and designing early experiments</a:t>
            </a:r>
          </a:p>
          <a:p>
            <a:r>
              <a:rPr lang="en-US" dirty="0" smtClean="0"/>
              <a:t>A baseline that clarifies aspirational milestones as the entrepreneur experiments to build a minimal viable product or service offering that will engage the market</a:t>
            </a:r>
          </a:p>
          <a:p>
            <a:r>
              <a:rPr lang="en-US" dirty="0" smtClean="0"/>
              <a:t>A clear statement of the metrics that will be used to test assumptions and measure performance as the team works to achieve key milestones</a:t>
            </a:r>
          </a:p>
          <a:p>
            <a:r>
              <a:rPr lang="en-US" dirty="0" smtClean="0"/>
              <a:t>An approach to communicating with others about the business while raising money; assembling a team; and attracting suppliers, customers, and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8FE-B6CA-40A1-BF7D-10B76364FE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4852</TotalTime>
  <Words>3265</Words>
  <Application>Microsoft Macintosh PowerPoint</Application>
  <PresentationFormat>On-screen Show (4:3)</PresentationFormat>
  <Paragraphs>444</Paragraphs>
  <Slides>67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Clarity</vt:lpstr>
      <vt:lpstr> Business Plans &amp; Elevator PitcheS</vt:lpstr>
      <vt:lpstr>Agenda</vt:lpstr>
      <vt:lpstr>“Classical View”: Where does the Business Plan Fit?</vt:lpstr>
      <vt:lpstr>Everyone has a plan…</vt:lpstr>
      <vt:lpstr>Three Fallacies of Business Plans (Steve Blank)</vt:lpstr>
      <vt:lpstr>Decades-Old Formula vs. Lean Startup</vt:lpstr>
      <vt:lpstr>Business Plans – Past, Present, and Future</vt:lpstr>
      <vt:lpstr>Business “Planning” Still Matters Even if “Plans” Don’t!</vt:lpstr>
      <vt:lpstr>Formulating a Business Plan</vt:lpstr>
      <vt:lpstr>Useful Definitions</vt:lpstr>
      <vt:lpstr>Agenda</vt:lpstr>
      <vt:lpstr>Business Plan Details</vt:lpstr>
      <vt:lpstr>Traditional Business Plan Outline</vt:lpstr>
      <vt:lpstr>Title Page &amp; Table of Contents</vt:lpstr>
      <vt:lpstr>Executive Summary</vt:lpstr>
      <vt:lpstr>Product Section</vt:lpstr>
      <vt:lpstr>Detail Competition</vt:lpstr>
      <vt:lpstr>Market Section</vt:lpstr>
      <vt:lpstr>Market Definition and Opportunity</vt:lpstr>
      <vt:lpstr>Marketing &amp; Sales Section</vt:lpstr>
      <vt:lpstr>Marketing &amp; Sales Section Discussion</vt:lpstr>
      <vt:lpstr>Sales Forecasts</vt:lpstr>
      <vt:lpstr>Company Operations</vt:lpstr>
      <vt:lpstr>Operational Plan</vt:lpstr>
      <vt:lpstr>Operational Plan - Details</vt:lpstr>
      <vt:lpstr>Management &amp; Personnel Sections</vt:lpstr>
      <vt:lpstr>Management and Organizations</vt:lpstr>
      <vt:lpstr>Management Team – General Pointers</vt:lpstr>
      <vt:lpstr>Financial Section</vt:lpstr>
      <vt:lpstr>Financial Section  - General Pointers</vt:lpstr>
      <vt:lpstr>Financial Section – Additional Details</vt:lpstr>
      <vt:lpstr>Role of Assumptions in Financial Section of a Business Plan</vt:lpstr>
      <vt:lpstr>Key Insights</vt:lpstr>
      <vt:lpstr>Agenda</vt:lpstr>
      <vt:lpstr>Preparing the Pitch</vt:lpstr>
      <vt:lpstr>Pitch Tips – Answer the Three Whys</vt:lpstr>
      <vt:lpstr>TCA: Investor Presentation Guidelines</vt:lpstr>
      <vt:lpstr>TCA: Pitch (Who are they and why should I care?)</vt:lpstr>
      <vt:lpstr>TCA: People (Can this team deliver?) </vt:lpstr>
      <vt:lpstr>TCA: Pain (Is the problem truly painful for the customer?)</vt:lpstr>
      <vt:lpstr>TCA: Product (Is there a potentially great product here?)</vt:lpstr>
      <vt:lpstr>TCA: Players (Who is your competition?)</vt:lpstr>
      <vt:lpstr>TCA: Projections (Show me the money!)</vt:lpstr>
      <vt:lpstr>TCA: (Summary and Q&amp;A)</vt:lpstr>
      <vt:lpstr>Example of a Pitch</vt:lpstr>
      <vt:lpstr>Agenda</vt:lpstr>
      <vt:lpstr>Integrated Suite of Tools*</vt:lpstr>
      <vt:lpstr>Environment Map</vt:lpstr>
      <vt:lpstr>Business Model Canvas</vt:lpstr>
      <vt:lpstr>Value Proposition Canvas &amp; Business Model Canvas</vt:lpstr>
      <vt:lpstr>Value Proposition Canvas</vt:lpstr>
      <vt:lpstr>Design a Value Proposition for Your Case!</vt:lpstr>
      <vt:lpstr>Problem Solution Fit </vt:lpstr>
      <vt:lpstr>Three Kinds of Fit</vt:lpstr>
      <vt:lpstr>PowerPoint Presentation</vt:lpstr>
      <vt:lpstr>Market vs. Industry</vt:lpstr>
      <vt:lpstr>TAM vs. TSM VS. Beachhead – Market is Not Sales!</vt:lpstr>
      <vt:lpstr>TAM, TSM, Target market</vt:lpstr>
      <vt:lpstr>Forces Governing Competition in an Industry</vt:lpstr>
      <vt:lpstr>Blue Ocean Strategy</vt:lpstr>
      <vt:lpstr>Strategy Canvas</vt:lpstr>
      <vt:lpstr>Example: U.S. Wine Industry</vt:lpstr>
      <vt:lpstr>Strategy Canvas of U.S. Wine Industry (late ’90s)</vt:lpstr>
      <vt:lpstr>[yellow tail] Goals</vt:lpstr>
      <vt:lpstr>BOS: The Four Actions Framework</vt:lpstr>
      <vt:lpstr>Eliminate-Reduce-Raise-Create Grid [yellow tail]</vt:lpstr>
      <vt:lpstr>The Strategy Canvas for [yellow tail]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Joel Feuer</cp:lastModifiedBy>
  <cp:revision>356</cp:revision>
  <cp:lastPrinted>2015-11-24T20:44:11Z</cp:lastPrinted>
  <dcterms:created xsi:type="dcterms:W3CDTF">2013-01-17T19:22:34Z</dcterms:created>
  <dcterms:modified xsi:type="dcterms:W3CDTF">2016-02-23T16:16:35Z</dcterms:modified>
</cp:coreProperties>
</file>